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2"/>
  </p:notesMasterIdLst>
  <p:sldIdLst>
    <p:sldId id="358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59" r:id="rId47"/>
    <p:sldId id="360" r:id="rId48"/>
    <p:sldId id="303" r:id="rId49"/>
    <p:sldId id="304" r:id="rId50"/>
    <p:sldId id="357" r:id="rId51"/>
  </p:sldIdLst>
  <p:sldSz cx="9144000" cy="6858000" type="screen4x3"/>
  <p:notesSz cx="9144000" cy="6858000"/>
  <p:embeddedFontLst>
    <p:embeddedFont>
      <p:font typeface="Symbol" panose="05050102010706020507" pitchFamily="18" charset="2"/>
      <p:regular r:id="rId53"/>
      <p:bold r:id="rId54"/>
    </p:embeddedFont>
    <p:embeddedFont>
      <p:font typeface="Sitka Small" panose="02000505000000020004" pitchFamily="2" charset="0"/>
      <p:regular r:id="rId55"/>
      <p:bold r:id="rId56"/>
      <p:italic r:id="rId57"/>
      <p:boldItalic r:id="rId58"/>
    </p:embeddedFont>
    <p:embeddedFont>
      <p:font typeface="Arial Rounded MT Bold" panose="020B0604020202020204" charset="0"/>
      <p:regular r:id="rId59"/>
      <p:bold r:id="rId60"/>
    </p:embeddedFont>
    <p:embeddedFont>
      <p:font typeface="Arial" panose="020B0604020202020204" pitchFamily="34" charset="0"/>
      <p:regular r:id="rId61"/>
      <p:bold r:id="rId62"/>
      <p:italic r:id="rId63"/>
      <p:boldItalic r:id="rId64"/>
    </p:embeddedFont>
    <p:embeddedFont>
      <p:font typeface="Calibri" panose="020F0502020204030204" pitchFamily="34" charset="0"/>
      <p:regular r:id="rId65"/>
      <p:bold r:id="rId66"/>
      <p:italic r:id="rId67"/>
      <p:boldItalic r:id="rId68"/>
    </p:embeddedFont>
    <p:embeddedFont>
      <p:font typeface="Berlin Sans FB" panose="020E0602020502020306" pitchFamily="34" charset="0"/>
      <p:regular r:id="rId69"/>
      <p:bold r:id="rId70"/>
    </p:embeddedFont>
    <p:embeddedFont>
      <p:font typeface="Courier New" panose="02070309020205020404" pitchFamily="49" charset="0"/>
      <p:regular r:id="rId71"/>
    </p:embeddedFont>
    <p:embeddedFont>
      <p:font typeface="Times New Roman" panose="02020603050405020304" pitchFamily="18" charset="0"/>
      <p:regular r:id="rId72"/>
      <p:bold r:id="rId73"/>
      <p:italic r:id="rId74"/>
      <p:boldItalic r:id="rId75"/>
    </p:embeddedFont>
    <p:embeddedFont>
      <p:font typeface="Cambria Math" panose="02040503050406030204" pitchFamily="18" charset="0"/>
      <p:regular r:id="rId76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74" Type="http://schemas.openxmlformats.org/officeDocument/2006/relationships/font" Target="fonts/font22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20.fntdata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font" Target="fonts/font21.fntdata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76" Type="http://schemas.openxmlformats.org/officeDocument/2006/relationships/font" Target="fonts/font24.fntdata"/><Relationship Id="rId7" Type="http://schemas.openxmlformats.org/officeDocument/2006/relationships/slide" Target="slides/slide6.xml"/><Relationship Id="rId71" Type="http://schemas.openxmlformats.org/officeDocument/2006/relationships/font" Target="fonts/font19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jpg>
</file>

<file path=ppt/media/image48.jpg>
</file>

<file path=ppt/media/image49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74480-2613-45C9-BD3A-65BF59FC108F}" type="datetimeFigureOut">
              <a:rPr lang="tr-TR" smtClean="0"/>
              <a:t>23.10.2020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39CB05-C11E-48AB-9B88-56B5CE01203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57732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190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7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8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7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8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8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6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7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093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200" y="6172200"/>
            <a:ext cx="8229600" cy="1905"/>
          </a:xfrm>
          <a:custGeom>
            <a:avLst/>
            <a:gdLst/>
            <a:ahLst/>
            <a:cxnLst/>
            <a:rect l="l" t="t" r="r" b="b"/>
            <a:pathLst>
              <a:path w="8229600" h="1904">
                <a:moveTo>
                  <a:pt x="0" y="0"/>
                </a:moveTo>
                <a:lnTo>
                  <a:pt x="8229600" y="1523"/>
                </a:lnTo>
              </a:path>
            </a:pathLst>
          </a:custGeom>
          <a:ln w="9144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44500" y="272288"/>
            <a:ext cx="6680834" cy="1083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2912" y="1585912"/>
            <a:ext cx="8270875" cy="2764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r>
              <a:rPr lang="en-US" smtClean="0"/>
              <a:t>Source : https://www.uio.no/studier/emner/matnat/ifi/INF3510/v18/lectures/</a:t>
            </a:r>
            <a:endParaRPr lang="en-US"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ordfence.com/learn/how-passwords-work-and-cracking-passwords/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llision_attack" TargetMode="External"/><Relationship Id="rId2" Type="http://schemas.openxmlformats.org/officeDocument/2006/relationships/hyperlink" Target="https://crypto.stackexchange.com/questions/1434/are-there-two-known-strings-which-have-the-same-md5-hash-value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keccak.noekeon.org/" TargetMode="External"/><Relationship Id="rId2" Type="http://schemas.openxmlformats.org/officeDocument/2006/relationships/hyperlink" Target="http://csrc.nist.gov/groups/ST/hash/sha-3/winner_sha-3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9.jpg"/><Relationship Id="rId5" Type="http://schemas.openxmlformats.org/officeDocument/2006/relationships/image" Target="../media/image48.jpg"/><Relationship Id="rId4" Type="http://schemas.openxmlformats.org/officeDocument/2006/relationships/image" Target="../media/image4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2376" y="6227064"/>
            <a:ext cx="8080248" cy="975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19050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-10364" y="2787411"/>
            <a:ext cx="9144000" cy="2598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3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4400" spc="-5" dirty="0" smtClean="0">
                <a:latin typeface="Times New Roman"/>
                <a:cs typeface="Times New Roman"/>
              </a:rPr>
              <a:t>Cryptography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Composed from Prof.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Audun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Jøsang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, University of Oslo, Information Security 2018 Lectures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CSE413 – Security of Information Systems 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https://github.com/FurkanGozukara/Security-of-Information-Systems-CSE413-2020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3" name="Metin kutusu 2"/>
          <p:cNvSpPr txBox="1"/>
          <p:nvPr/>
        </p:nvSpPr>
        <p:spPr>
          <a:xfrm>
            <a:off x="0" y="6400800"/>
            <a:ext cx="8802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Source : https://www.uio.no/studier/emner/matnat/ifi/INF3510/v18/lectures/</a:t>
            </a:r>
          </a:p>
          <a:p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2951854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7611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Exhaustive</a:t>
            </a:r>
            <a:r>
              <a:rPr spc="-25" dirty="0"/>
              <a:t> </a:t>
            </a:r>
            <a:r>
              <a:rPr spc="-5" dirty="0"/>
              <a:t>search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04800" y="1219200"/>
            <a:ext cx="7467600" cy="46482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0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For[i=0, i&lt;26, i++, </a:t>
            </a:r>
            <a:r>
              <a:rPr sz="20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Print["Key </a:t>
            </a:r>
            <a:r>
              <a:rPr sz="20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= ", i, " </a:t>
            </a:r>
            <a:r>
              <a:rPr sz="20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Plain </a:t>
            </a:r>
            <a:r>
              <a:rPr sz="20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= ",</a:t>
            </a:r>
            <a:r>
              <a:rPr sz="2000" u="heavy" spc="-9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0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decrypt[ct,1,i]]]</a:t>
            </a:r>
            <a:endParaRPr sz="2000" dirty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>
                <a:latin typeface="Arial"/>
                <a:cs typeface="Arial"/>
              </a:rPr>
              <a:t>Key = 0 Plain = </a:t>
            </a:r>
            <a:r>
              <a:rPr sz="1400" spc="-5" dirty="0">
                <a:latin typeface="Arial"/>
                <a:cs typeface="Arial"/>
              </a:rPr>
              <a:t>LAHYCXPAJYQHRBWNNMNMOXABNLDANLXVVDWRLJCRXWB  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1 Plain = </a:t>
            </a:r>
            <a:r>
              <a:rPr sz="1400" spc="-5" dirty="0">
                <a:latin typeface="Arial"/>
                <a:cs typeface="Arial"/>
              </a:rPr>
              <a:t>KZGXBWOZIXPGQAVMMLMLNWZAMKCZMKWUUCVQKIBQWVA 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2 Plain =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spc="-5" dirty="0" smtClean="0">
                <a:latin typeface="Arial"/>
                <a:cs typeface="Arial"/>
              </a:rPr>
              <a:t>JYFWAVNYHWOFPZULLKLKMVYZLJBYLJVTTBUPJHAPVUZ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3 Plain =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spc="-5" dirty="0" smtClean="0">
                <a:latin typeface="Arial"/>
                <a:cs typeface="Arial"/>
              </a:rPr>
              <a:t>IXEVZUMXGVNEOYTKKJKJLUXYKIAXKIUSSATOIGZOUTY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4 Plain = </a:t>
            </a:r>
            <a:r>
              <a:rPr sz="1400" spc="-5" dirty="0" smtClean="0">
                <a:latin typeface="Arial"/>
                <a:cs typeface="Arial"/>
              </a:rPr>
              <a:t>HWDUYTLWFUMDNXSJJIJIKTWXJHZWJHTRRZSNHFYNTSX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5 Plain = </a:t>
            </a:r>
            <a:r>
              <a:rPr sz="1400" spc="-5" dirty="0" smtClean="0">
                <a:latin typeface="Arial"/>
                <a:cs typeface="Arial"/>
              </a:rPr>
              <a:t>GVCTXSKVETLCMWRIIHIHJSVWIGYVIGSQQYRMGEXMSRW 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6 Plain = </a:t>
            </a:r>
            <a:r>
              <a:rPr sz="1400" dirty="0" smtClean="0">
                <a:latin typeface="Arial"/>
                <a:cs typeface="Arial"/>
              </a:rPr>
              <a:t>FUBSWRJUDSKBLVQHHGHGIRUVHFXUHFRPPXQLFDWLRQV</a:t>
            </a:r>
            <a:endParaRPr lang="en-US" sz="1400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7 Plain = </a:t>
            </a:r>
            <a:r>
              <a:rPr sz="1400" spc="-5" dirty="0" smtClean="0">
                <a:latin typeface="Arial"/>
                <a:cs typeface="Arial"/>
              </a:rPr>
              <a:t>ETARVQITCRJAKUPGGFGFHQTUGEWTGEQOOWPKECVKQPU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8 Plain = </a:t>
            </a:r>
            <a:r>
              <a:rPr sz="1400" spc="-5" dirty="0" smtClean="0">
                <a:latin typeface="Arial"/>
                <a:cs typeface="Arial"/>
              </a:rPr>
              <a:t>DSZQUPHSBQIZJTOFFEFEGPSTFDVSFDPNNVOJDBUJPOT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solidFill>
                  <a:srgbClr val="3333CC"/>
                </a:solidFill>
                <a:latin typeface="Arial"/>
                <a:cs typeface="Arial"/>
              </a:rPr>
              <a:t>Key </a:t>
            </a:r>
            <a:r>
              <a:rPr sz="1400" dirty="0">
                <a:solidFill>
                  <a:srgbClr val="3333CC"/>
                </a:solidFill>
                <a:latin typeface="Arial"/>
                <a:cs typeface="Arial"/>
              </a:rPr>
              <a:t>= 9 Plain =</a:t>
            </a:r>
            <a:r>
              <a:rPr sz="1400" spc="-4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400" spc="-5" dirty="0" smtClean="0">
                <a:solidFill>
                  <a:srgbClr val="3333CC"/>
                </a:solidFill>
                <a:latin typeface="Arial"/>
                <a:cs typeface="Arial"/>
              </a:rPr>
              <a:t>CRYPTOGRAPHYISNEEDEDFORSECURECOMMUNICATIONS</a:t>
            </a:r>
            <a:endParaRPr lang="en-US" sz="1400" spc="-5" dirty="0" smtClean="0">
              <a:solidFill>
                <a:srgbClr val="3333CC"/>
              </a:solidFill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lang="en-US" sz="1400" spc="-5" dirty="0">
                <a:solidFill>
                  <a:srgbClr val="3333CC"/>
                </a:solidFill>
                <a:latin typeface="Arial"/>
                <a:cs typeface="Arial"/>
              </a:rPr>
              <a:t>K</a:t>
            </a:r>
            <a:r>
              <a:rPr sz="1400" dirty="0" smtClean="0">
                <a:latin typeface="Arial"/>
                <a:cs typeface="Arial"/>
              </a:rPr>
              <a:t>ey </a:t>
            </a:r>
            <a:r>
              <a:rPr sz="1400" dirty="0">
                <a:latin typeface="Arial"/>
                <a:cs typeface="Arial"/>
              </a:rPr>
              <a:t>= 10 Plain = </a:t>
            </a:r>
            <a:r>
              <a:rPr sz="1400" spc="-5" dirty="0" smtClean="0">
                <a:latin typeface="Arial"/>
                <a:cs typeface="Arial"/>
              </a:rPr>
              <a:t>BQXOSNFQZOGXHRMDDCDCENQRDBTQDBNLLTMHBZSHNMR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11 Plain =</a:t>
            </a:r>
            <a:r>
              <a:rPr sz="1400" spc="40" dirty="0">
                <a:latin typeface="Arial"/>
                <a:cs typeface="Arial"/>
              </a:rPr>
              <a:t> </a:t>
            </a:r>
            <a:r>
              <a:rPr sz="1400" spc="-5" dirty="0" smtClean="0">
                <a:latin typeface="Arial"/>
                <a:cs typeface="Arial"/>
              </a:rPr>
              <a:t>APWNRMEPYNFWGQLCCBCBDMPQCASPCAMKKSLGAYRGMLQ</a:t>
            </a:r>
            <a:endParaRPr lang="en-US" sz="1400" spc="-5" dirty="0" smtClean="0">
              <a:latin typeface="Arial"/>
              <a:cs typeface="Arial"/>
            </a:endParaRPr>
          </a:p>
          <a:p>
            <a:pPr marL="12700" marR="171450" algn="just">
              <a:lnSpc>
                <a:spcPct val="128699"/>
              </a:lnSpc>
              <a:spcBef>
                <a:spcPts val="20"/>
              </a:spcBef>
            </a:pPr>
            <a:r>
              <a:rPr sz="1400" dirty="0" smtClean="0">
                <a:latin typeface="Arial"/>
                <a:cs typeface="Arial"/>
              </a:rPr>
              <a:t>Key </a:t>
            </a:r>
            <a:r>
              <a:rPr sz="1400" dirty="0">
                <a:latin typeface="Arial"/>
                <a:cs typeface="Arial"/>
              </a:rPr>
              <a:t>= 12 Plain =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spc="-5" dirty="0">
                <a:latin typeface="Arial"/>
                <a:cs typeface="Arial"/>
              </a:rPr>
              <a:t>ZOVMQLDOXMEVFPKBBABACLOPBZROBZLJJRKFZXQFLKP</a:t>
            </a:r>
            <a:endParaRPr sz="14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480"/>
              </a:spcBef>
              <a:buChar char="•"/>
              <a:tabLst>
                <a:tab pos="353695" algn="l"/>
                <a:tab pos="354330" algn="l"/>
              </a:tabLst>
            </a:pPr>
            <a:r>
              <a:rPr sz="1400" dirty="0">
                <a:latin typeface="Arial"/>
                <a:cs typeface="Arial"/>
              </a:rPr>
              <a:t>.</a:t>
            </a:r>
          </a:p>
          <a:p>
            <a:pPr marL="12700">
              <a:lnSpc>
                <a:spcPct val="100000"/>
              </a:lnSpc>
              <a:spcBef>
                <a:spcPts val="490"/>
              </a:spcBef>
            </a:pPr>
            <a:r>
              <a:rPr sz="1400" dirty="0">
                <a:latin typeface="Arial"/>
                <a:cs typeface="Arial"/>
              </a:rPr>
              <a:t>•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9207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Substitution cipher </a:t>
            </a:r>
            <a:r>
              <a:rPr dirty="0"/>
              <a:t>-</a:t>
            </a:r>
            <a:r>
              <a:rPr spc="-15" dirty="0"/>
              <a:t> </a:t>
            </a:r>
            <a:r>
              <a:rPr dirty="0"/>
              <a:t>example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990600" y="1447800"/>
          <a:ext cx="6752585" cy="965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9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22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62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02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02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02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489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21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4894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4957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5148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5148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488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a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b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c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d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e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f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g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h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i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j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k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l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m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n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o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U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D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M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I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P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Y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Æ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K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O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X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S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N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Å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F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A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object 4"/>
          <p:cNvSpPr/>
          <p:nvPr/>
        </p:nvSpPr>
        <p:spPr>
          <a:xfrm>
            <a:off x="914400" y="3117850"/>
            <a:ext cx="7391400" cy="0"/>
          </a:xfrm>
          <a:custGeom>
            <a:avLst/>
            <a:gdLst/>
            <a:ahLst/>
            <a:cxnLst/>
            <a:rect l="l" t="t" r="r" b="b"/>
            <a:pathLst>
              <a:path w="7391400">
                <a:moveTo>
                  <a:pt x="0" y="0"/>
                </a:moveTo>
                <a:lnTo>
                  <a:pt x="73914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914400" y="2590800"/>
          <a:ext cx="6891646" cy="1003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4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16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19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33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33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149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27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9339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5270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p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q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r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s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t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u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v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w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x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y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z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æ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ø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å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E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R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T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Z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B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Ø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C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Q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G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W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H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L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V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J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856894" y="3728084"/>
            <a:ext cx="6003290" cy="849630"/>
          </a:xfrm>
          <a:prstGeom prst="rect">
            <a:avLst/>
          </a:prstGeom>
        </p:spPr>
        <p:txBody>
          <a:bodyPr vert="horz" wrap="square" lIns="0" tIns="49530" rIns="0" bIns="0" rtlCol="0">
            <a:spAutoFit/>
          </a:bodyPr>
          <a:lstStyle/>
          <a:p>
            <a:pPr marL="12700" marR="5080">
              <a:lnSpc>
                <a:spcPts val="3130"/>
              </a:lnSpc>
              <a:spcBef>
                <a:spcPts val="390"/>
              </a:spcBef>
            </a:pP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Plaintext: </a:t>
            </a:r>
            <a:r>
              <a:rPr sz="2800" dirty="0">
                <a:latin typeface="Arial"/>
                <a:cs typeface="Arial"/>
              </a:rPr>
              <a:t>fermatssisteteorem  </a:t>
            </a: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Ciphertext:</a:t>
            </a:r>
            <a:r>
              <a:rPr sz="2800" spc="-7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YPTÅUBZZOZBPBPATPÅ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56894" y="4751901"/>
            <a:ext cx="5426710" cy="1045210"/>
          </a:xfrm>
          <a:prstGeom prst="rect">
            <a:avLst/>
          </a:prstGeom>
        </p:spPr>
        <p:txBody>
          <a:bodyPr vert="horz" wrap="square" lIns="0" tIns="1797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15"/>
              </a:spcBef>
            </a:pPr>
            <a:r>
              <a:rPr sz="2800" spc="-5" dirty="0">
                <a:latin typeface="Arial"/>
                <a:cs typeface="Arial"/>
              </a:rPr>
              <a:t>What is the </a:t>
            </a:r>
            <a:r>
              <a:rPr sz="2800" dirty="0">
                <a:latin typeface="Arial"/>
                <a:cs typeface="Arial"/>
              </a:rPr>
              <a:t>size of </a:t>
            </a:r>
            <a:r>
              <a:rPr sz="2800" spc="-5" dirty="0">
                <a:latin typeface="Arial"/>
                <a:cs typeface="Arial"/>
              </a:rPr>
              <a:t>the key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spc="5" dirty="0">
                <a:latin typeface="Arial"/>
                <a:cs typeface="Arial"/>
              </a:rPr>
              <a:t>space?</a:t>
            </a:r>
            <a:endParaRPr sz="2800">
              <a:latin typeface="Arial"/>
              <a:cs typeface="Arial"/>
            </a:endParaRPr>
          </a:p>
          <a:p>
            <a:pPr marL="531495" algn="ctr">
              <a:lnSpc>
                <a:spcPct val="100000"/>
              </a:lnSpc>
              <a:spcBef>
                <a:spcPts val="950"/>
              </a:spcBef>
            </a:pPr>
            <a:r>
              <a:rPr sz="2000" dirty="0">
                <a:latin typeface="Arial"/>
                <a:cs typeface="Arial"/>
              </a:rPr>
              <a:t>8841761993739701954543616000000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0158" y="5490971"/>
            <a:ext cx="259079" cy="310896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6250178" y="5389879"/>
            <a:ext cx="50165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000" spc="15" baseline="-16666" dirty="0">
                <a:latin typeface="Arial"/>
                <a:cs typeface="Arial"/>
              </a:rPr>
              <a:t>2</a:t>
            </a:r>
            <a:r>
              <a:rPr sz="1300" spc="10" dirty="0">
                <a:latin typeface="Arial"/>
                <a:cs typeface="Arial"/>
              </a:rPr>
              <a:t>103</a:t>
            </a:r>
            <a:endParaRPr sz="130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3801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Lessons</a:t>
            </a:r>
            <a:r>
              <a:rPr spc="-35" dirty="0"/>
              <a:t> </a:t>
            </a:r>
            <a:r>
              <a:rPr spc="-5" dirty="0"/>
              <a:t>learned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48129"/>
            <a:ext cx="7990840" cy="258889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353695" marR="588645" indent="-341630">
              <a:lnSpc>
                <a:spcPts val="314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 cipher with a small </a:t>
            </a:r>
            <a:r>
              <a:rPr sz="2800" dirty="0">
                <a:latin typeface="Arial"/>
                <a:cs typeface="Arial"/>
              </a:rPr>
              <a:t>keyspace </a:t>
            </a:r>
            <a:r>
              <a:rPr sz="2800" spc="-5" dirty="0">
                <a:latin typeface="Arial"/>
                <a:cs typeface="Arial"/>
              </a:rPr>
              <a:t>can </a:t>
            </a:r>
            <a:r>
              <a:rPr sz="2800" dirty="0">
                <a:latin typeface="Arial"/>
                <a:cs typeface="Arial"/>
              </a:rPr>
              <a:t>easily </a:t>
            </a:r>
            <a:r>
              <a:rPr sz="2800" spc="-5" dirty="0">
                <a:latin typeface="Arial"/>
                <a:cs typeface="Arial"/>
              </a:rPr>
              <a:t>be  attacked by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exhaustive</a:t>
            </a:r>
            <a:r>
              <a:rPr sz="2800" i="1" spc="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2800" i="1" dirty="0" smtClean="0">
                <a:solidFill>
                  <a:srgbClr val="3333CC"/>
                </a:solidFill>
                <a:latin typeface="Arial"/>
                <a:cs typeface="Arial"/>
              </a:rPr>
              <a:t>search</a:t>
            </a:r>
            <a:r>
              <a:rPr lang="en-US" sz="2800" i="1" dirty="0" smtClean="0">
                <a:solidFill>
                  <a:srgbClr val="3333CC"/>
                </a:solidFill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marR="842644" indent="-341630">
              <a:lnSpc>
                <a:spcPts val="3130"/>
              </a:lnSpc>
              <a:spcBef>
                <a:spcPts val="58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large </a:t>
            </a:r>
            <a:r>
              <a:rPr sz="2800" i="1" dirty="0">
                <a:solidFill>
                  <a:srgbClr val="3333CC"/>
                </a:solidFill>
                <a:latin typeface="Arial"/>
                <a:cs typeface="Arial"/>
              </a:rPr>
              <a:t>keyspace </a:t>
            </a:r>
            <a:r>
              <a:rPr sz="2800" spc="-5" dirty="0">
                <a:latin typeface="Arial"/>
                <a:cs typeface="Arial"/>
              </a:rPr>
              <a:t>is </a:t>
            </a:r>
            <a:r>
              <a:rPr sz="2800" dirty="0">
                <a:latin typeface="Arial"/>
                <a:cs typeface="Arial"/>
              </a:rPr>
              <a:t>necessary </a:t>
            </a:r>
            <a:r>
              <a:rPr sz="2800" spc="-5" dirty="0">
                <a:latin typeface="Arial"/>
                <a:cs typeface="Arial"/>
              </a:rPr>
              <a:t>for a </a:t>
            </a:r>
            <a:r>
              <a:rPr sz="2800" dirty="0">
                <a:latin typeface="Arial"/>
                <a:cs typeface="Arial"/>
              </a:rPr>
              <a:t>secure  cipher, </a:t>
            </a:r>
            <a:r>
              <a:rPr sz="2800" spc="-5" dirty="0">
                <a:latin typeface="Arial"/>
                <a:cs typeface="Arial"/>
              </a:rPr>
              <a:t>but it </a:t>
            </a: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is by </a:t>
            </a:r>
            <a:r>
              <a:rPr sz="2800" dirty="0">
                <a:solidFill>
                  <a:srgbClr val="FF0000"/>
                </a:solidFill>
                <a:latin typeface="Arial"/>
                <a:cs typeface="Arial"/>
              </a:rPr>
              <a:t>itself </a:t>
            </a: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not</a:t>
            </a:r>
            <a:r>
              <a:rPr sz="2800" spc="-1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dirty="0" err="1" smtClean="0">
                <a:solidFill>
                  <a:srgbClr val="FF0000"/>
                </a:solidFill>
                <a:latin typeface="Arial"/>
                <a:cs typeface="Arial"/>
              </a:rPr>
              <a:t>suff</a:t>
            </a:r>
            <a:r>
              <a:rPr lang="tr-TR" sz="2800" dirty="0" smtClean="0">
                <a:solidFill>
                  <a:srgbClr val="FF0000"/>
                </a:solidFill>
                <a:latin typeface="Arial"/>
                <a:cs typeface="Arial"/>
              </a:rPr>
              <a:t>i</a:t>
            </a:r>
            <a:r>
              <a:rPr sz="2800" dirty="0" err="1" smtClean="0">
                <a:solidFill>
                  <a:srgbClr val="FF0000"/>
                </a:solidFill>
                <a:latin typeface="Arial"/>
                <a:cs typeface="Arial"/>
              </a:rPr>
              <a:t>cient</a:t>
            </a:r>
            <a:r>
              <a:rPr lang="en-US" sz="2800" dirty="0" smtClean="0">
                <a:solidFill>
                  <a:srgbClr val="FF0000"/>
                </a:solidFill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marR="5080" indent="-341630">
              <a:lnSpc>
                <a:spcPts val="3120"/>
              </a:lnSpc>
              <a:spcBef>
                <a:spcPts val="600"/>
              </a:spcBef>
              <a:buClr>
                <a:srgbClr val="000000"/>
              </a:buClr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solidFill>
                  <a:srgbClr val="3333CC"/>
                </a:solidFill>
                <a:latin typeface="Arial"/>
                <a:cs typeface="Arial"/>
              </a:rPr>
              <a:t>Monoalphabetical substitution </a:t>
            </a:r>
            <a:r>
              <a:rPr sz="2800" dirty="0">
                <a:latin typeface="Arial"/>
                <a:cs typeface="Arial"/>
              </a:rPr>
              <a:t>ciphers can </a:t>
            </a:r>
            <a:r>
              <a:rPr sz="2800" spc="-5" dirty="0">
                <a:latin typeface="Arial"/>
                <a:cs typeface="Arial"/>
              </a:rPr>
              <a:t>easily  be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broken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1575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Enigma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" y="3674364"/>
            <a:ext cx="4050791" cy="201777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36726" y="1828800"/>
            <a:ext cx="5406137" cy="1769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3535">
              <a:lnSpc>
                <a:spcPts val="2780"/>
              </a:lnSpc>
              <a:spcBef>
                <a:spcPts val="100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sz="2400" b="1" spc="-25" dirty="0">
                <a:latin typeface="Arial"/>
                <a:cs typeface="Arial"/>
              </a:rPr>
              <a:t>German </a:t>
            </a:r>
            <a:r>
              <a:rPr sz="2400" b="1" dirty="0">
                <a:latin typeface="Arial"/>
                <a:cs typeface="Arial"/>
              </a:rPr>
              <a:t>WW II </a:t>
            </a:r>
            <a:r>
              <a:rPr sz="2400" b="1" spc="-30" dirty="0">
                <a:latin typeface="Arial"/>
                <a:cs typeface="Arial"/>
              </a:rPr>
              <a:t>crypto</a:t>
            </a:r>
            <a:r>
              <a:rPr sz="2400" b="1" spc="210" dirty="0">
                <a:latin typeface="Arial"/>
                <a:cs typeface="Arial"/>
              </a:rPr>
              <a:t> </a:t>
            </a:r>
            <a:r>
              <a:rPr sz="2400" b="1" spc="-5" dirty="0" smtClean="0">
                <a:latin typeface="Arial"/>
                <a:cs typeface="Arial"/>
              </a:rPr>
              <a:t>machine</a:t>
            </a:r>
            <a:r>
              <a:rPr lang="en-US" sz="2400" b="1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55600" indent="-343535">
              <a:lnSpc>
                <a:spcPts val="2675"/>
              </a:lnSpc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sz="2400" b="1" spc="-35" dirty="0">
                <a:latin typeface="Arial"/>
                <a:cs typeface="Arial"/>
              </a:rPr>
              <a:t>Many </a:t>
            </a:r>
            <a:r>
              <a:rPr sz="2400" b="1" spc="-20" dirty="0">
                <a:latin typeface="Arial"/>
                <a:cs typeface="Arial"/>
              </a:rPr>
              <a:t>different</a:t>
            </a:r>
            <a:r>
              <a:rPr sz="2400" b="1" spc="270" dirty="0">
                <a:latin typeface="Arial"/>
                <a:cs typeface="Arial"/>
              </a:rPr>
              <a:t> </a:t>
            </a:r>
            <a:r>
              <a:rPr sz="2400" b="1" spc="-5" dirty="0" smtClean="0">
                <a:latin typeface="Arial"/>
                <a:cs typeface="Arial"/>
              </a:rPr>
              <a:t>variants</a:t>
            </a:r>
            <a:r>
              <a:rPr lang="en-US" sz="2400" b="1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55600" indent="-343535">
              <a:lnSpc>
                <a:spcPts val="2675"/>
              </a:lnSpc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sz="2400" b="1" spc="-15" dirty="0" err="1">
                <a:latin typeface="Arial"/>
                <a:cs typeface="Arial"/>
              </a:rPr>
              <a:t>Polyalphabetical</a:t>
            </a:r>
            <a:r>
              <a:rPr sz="2400" b="1" spc="125" dirty="0">
                <a:latin typeface="Arial"/>
                <a:cs typeface="Arial"/>
              </a:rPr>
              <a:t> </a:t>
            </a:r>
            <a:r>
              <a:rPr sz="2400" b="1" spc="-5" dirty="0" smtClean="0">
                <a:latin typeface="Arial"/>
                <a:cs typeface="Arial"/>
              </a:rPr>
              <a:t>substitution</a:t>
            </a:r>
            <a:r>
              <a:rPr lang="en-US" sz="2400" b="1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55600" marR="916940" indent="-343535">
              <a:lnSpc>
                <a:spcPts val="2690"/>
              </a:lnSpc>
              <a:spcBef>
                <a:spcPts val="14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sz="2400" b="1" spc="-25" dirty="0">
                <a:latin typeface="Arial"/>
                <a:cs typeface="Arial"/>
              </a:rPr>
              <a:t>Analysed </a:t>
            </a:r>
            <a:r>
              <a:rPr sz="2400" b="1" spc="-70" dirty="0">
                <a:latin typeface="Arial"/>
                <a:cs typeface="Arial"/>
              </a:rPr>
              <a:t>by </a:t>
            </a:r>
            <a:r>
              <a:rPr sz="2400" b="1" spc="-25" dirty="0">
                <a:latin typeface="Arial"/>
                <a:cs typeface="Arial"/>
              </a:rPr>
              <a:t>Polish </a:t>
            </a:r>
            <a:r>
              <a:rPr sz="2400" b="1" spc="-5" dirty="0">
                <a:latin typeface="Arial"/>
                <a:cs typeface="Arial"/>
              </a:rPr>
              <a:t>and  </a:t>
            </a:r>
            <a:r>
              <a:rPr sz="2400" b="1" spc="-25" dirty="0">
                <a:latin typeface="Arial"/>
                <a:cs typeface="Arial"/>
              </a:rPr>
              <a:t>English</a:t>
            </a:r>
            <a:r>
              <a:rPr sz="2400" b="1" spc="80" dirty="0">
                <a:latin typeface="Arial"/>
                <a:cs typeface="Arial"/>
              </a:rPr>
              <a:t> </a:t>
            </a:r>
            <a:r>
              <a:rPr sz="2400" b="1" spc="-5" dirty="0" smtClean="0">
                <a:latin typeface="Arial"/>
                <a:cs typeface="Arial"/>
              </a:rPr>
              <a:t>mathematicians</a:t>
            </a:r>
            <a:r>
              <a:rPr lang="en-US" sz="2400" b="1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583935" y="1514855"/>
            <a:ext cx="2880360" cy="4320540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13</a:t>
            </a:fld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0988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Enigma </a:t>
            </a:r>
            <a:r>
              <a:rPr dirty="0"/>
              <a:t>key</a:t>
            </a:r>
            <a:r>
              <a:rPr spc="-65" dirty="0"/>
              <a:t> </a:t>
            </a:r>
            <a:r>
              <a:rPr spc="-5" dirty="0"/>
              <a:t>list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6304" y="2180844"/>
            <a:ext cx="8851392" cy="2494787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14</a:t>
            </a:fld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4010"/>
              </a:lnSpc>
              <a:spcBef>
                <a:spcPts val="490"/>
              </a:spcBef>
            </a:pPr>
            <a:r>
              <a:rPr spc="-5" dirty="0"/>
              <a:t>Practical </a:t>
            </a:r>
            <a:r>
              <a:rPr dirty="0"/>
              <a:t>complexity for</a:t>
            </a:r>
            <a:r>
              <a:rPr spc="-35" dirty="0"/>
              <a:t> </a:t>
            </a:r>
            <a:r>
              <a:rPr spc="-5" dirty="0"/>
              <a:t>attacking  </a:t>
            </a:r>
            <a:r>
              <a:rPr dirty="0"/>
              <a:t>Enigma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47394" y="1335404"/>
            <a:ext cx="5925185" cy="1371600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2400" spc="-5" dirty="0">
                <a:latin typeface="Arial"/>
                <a:cs typeface="Arial"/>
              </a:rPr>
              <a:t>Cryptoanalytical assumptions during </a:t>
            </a:r>
            <a:r>
              <a:rPr sz="2400" dirty="0">
                <a:latin typeface="Arial"/>
                <a:cs typeface="Arial"/>
              </a:rPr>
              <a:t>WW</a:t>
            </a:r>
            <a:r>
              <a:rPr sz="2400" spc="9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II:</a:t>
            </a:r>
          </a:p>
          <a:p>
            <a:pPr marL="1249680" indent="-287020">
              <a:lnSpc>
                <a:spcPct val="100000"/>
              </a:lnSpc>
              <a:spcBef>
                <a:spcPts val="285"/>
              </a:spcBef>
              <a:buChar char="•"/>
              <a:tabLst>
                <a:tab pos="1249680" algn="l"/>
                <a:tab pos="1250315" algn="l"/>
              </a:tabLst>
            </a:pPr>
            <a:r>
              <a:rPr sz="1800" spc="-5" dirty="0">
                <a:latin typeface="Arial"/>
                <a:cs typeface="Arial"/>
              </a:rPr>
              <a:t>3 out </a:t>
            </a:r>
            <a:r>
              <a:rPr sz="1800" dirty="0">
                <a:latin typeface="Arial"/>
                <a:cs typeface="Arial"/>
              </a:rPr>
              <a:t>of </a:t>
            </a:r>
            <a:r>
              <a:rPr sz="1800" spc="-5" dirty="0">
                <a:latin typeface="Arial"/>
                <a:cs typeface="Arial"/>
              </a:rPr>
              <a:t>5 </a:t>
            </a:r>
            <a:r>
              <a:rPr sz="1800" dirty="0">
                <a:latin typeface="Arial"/>
                <a:cs typeface="Arial"/>
              </a:rPr>
              <a:t>rotors </a:t>
            </a:r>
            <a:r>
              <a:rPr sz="1800" spc="-15" dirty="0">
                <a:latin typeface="Arial"/>
                <a:cs typeface="Arial"/>
              </a:rPr>
              <a:t>with known</a:t>
            </a:r>
            <a:r>
              <a:rPr sz="1800" spc="95" dirty="0">
                <a:latin typeface="Arial"/>
                <a:cs typeface="Arial"/>
              </a:rPr>
              <a:t> </a:t>
            </a:r>
            <a:r>
              <a:rPr sz="1800" spc="-10" dirty="0" smtClean="0">
                <a:latin typeface="Arial"/>
                <a:cs typeface="Arial"/>
              </a:rPr>
              <a:t>wiring</a:t>
            </a:r>
            <a:r>
              <a:rPr lang="en-US" sz="1800" spc="-10" dirty="0" smtClean="0">
                <a:latin typeface="Arial"/>
                <a:cs typeface="Arial"/>
              </a:rPr>
              <a:t>.</a:t>
            </a:r>
            <a:endParaRPr sz="1800" dirty="0">
              <a:latin typeface="Arial"/>
              <a:cs typeface="Arial"/>
            </a:endParaRPr>
          </a:p>
          <a:p>
            <a:pPr marL="1249680" indent="-287020">
              <a:lnSpc>
                <a:spcPct val="100000"/>
              </a:lnSpc>
              <a:spcBef>
                <a:spcPts val="290"/>
              </a:spcBef>
              <a:buChar char="•"/>
              <a:tabLst>
                <a:tab pos="1249680" algn="l"/>
                <a:tab pos="1250315" algn="l"/>
              </a:tabLst>
            </a:pPr>
            <a:r>
              <a:rPr sz="1800" spc="-5" dirty="0">
                <a:latin typeface="Arial"/>
                <a:cs typeface="Arial"/>
              </a:rPr>
              <a:t>10 </a:t>
            </a:r>
            <a:r>
              <a:rPr sz="1800" spc="-5" dirty="0" err="1">
                <a:latin typeface="Arial"/>
                <a:cs typeface="Arial"/>
              </a:rPr>
              <a:t>stecker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 smtClean="0">
                <a:latin typeface="Arial"/>
                <a:cs typeface="Arial"/>
              </a:rPr>
              <a:t>couplings</a:t>
            </a:r>
            <a:r>
              <a:rPr lang="en-US" sz="1800" spc="-5" dirty="0" smtClean="0">
                <a:latin typeface="Arial"/>
                <a:cs typeface="Arial"/>
              </a:rPr>
              <a:t>.</a:t>
            </a:r>
            <a:endParaRPr sz="1800" dirty="0">
              <a:latin typeface="Arial"/>
              <a:cs typeface="Arial"/>
            </a:endParaRPr>
          </a:p>
          <a:p>
            <a:pPr marL="1249680" indent="-287020">
              <a:lnSpc>
                <a:spcPct val="100000"/>
              </a:lnSpc>
              <a:spcBef>
                <a:spcPts val="275"/>
              </a:spcBef>
              <a:buChar char="•"/>
              <a:tabLst>
                <a:tab pos="1249680" algn="l"/>
                <a:tab pos="1250315" algn="l"/>
              </a:tabLst>
            </a:pPr>
            <a:r>
              <a:rPr sz="1800" spc="-15" dirty="0">
                <a:latin typeface="Arial"/>
                <a:cs typeface="Arial"/>
              </a:rPr>
              <a:t>Known</a:t>
            </a:r>
            <a:r>
              <a:rPr sz="1800" spc="35" dirty="0">
                <a:latin typeface="Arial"/>
                <a:cs typeface="Arial"/>
              </a:rPr>
              <a:t> </a:t>
            </a:r>
            <a:r>
              <a:rPr sz="1800" spc="-5" dirty="0" smtClean="0">
                <a:latin typeface="Arial"/>
                <a:cs typeface="Arial"/>
              </a:rPr>
              <a:t>reflector</a:t>
            </a:r>
            <a:r>
              <a:rPr lang="en-US" sz="1800" spc="-5" dirty="0" smtClean="0">
                <a:latin typeface="Arial"/>
                <a:cs typeface="Arial"/>
              </a:rPr>
              <a:t>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9724" y="2968751"/>
            <a:ext cx="7824470" cy="891540"/>
          </a:xfrm>
          <a:prstGeom prst="rect">
            <a:avLst/>
          </a:prstGeom>
          <a:solidFill>
            <a:srgbClr val="CCCCFF"/>
          </a:solidFill>
        </p:spPr>
        <p:txBody>
          <a:bodyPr vert="horz" wrap="square" lIns="0" tIns="12700" rIns="0" bIns="0" rtlCol="0">
            <a:spAutoFit/>
          </a:bodyPr>
          <a:lstStyle/>
          <a:p>
            <a:pPr marL="91440">
              <a:lnSpc>
                <a:spcPts val="278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N </a:t>
            </a:r>
            <a:r>
              <a:rPr sz="2400" dirty="0">
                <a:latin typeface="Arial"/>
                <a:cs typeface="Arial"/>
              </a:rPr>
              <a:t>= </a:t>
            </a:r>
            <a:r>
              <a:rPr sz="2400" spc="-5" dirty="0">
                <a:latin typeface="Arial"/>
                <a:cs typeface="Arial"/>
              </a:rPr>
              <a:t>150 738 274 937 250 </a:t>
            </a:r>
            <a:r>
              <a:rPr sz="2400" dirty="0">
                <a:latin typeface="Arial"/>
                <a:cs typeface="Arial"/>
              </a:rPr>
              <a:t>· </a:t>
            </a:r>
            <a:r>
              <a:rPr sz="2400" spc="-5" dirty="0">
                <a:latin typeface="Arial"/>
                <a:cs typeface="Arial"/>
              </a:rPr>
              <a:t>60 </a:t>
            </a:r>
            <a:r>
              <a:rPr sz="2400" dirty="0">
                <a:latin typeface="Arial"/>
                <a:cs typeface="Arial"/>
              </a:rPr>
              <a:t>· </a:t>
            </a:r>
            <a:r>
              <a:rPr sz="2400" spc="-5" dirty="0">
                <a:latin typeface="Arial"/>
                <a:cs typeface="Arial"/>
              </a:rPr>
              <a:t>17 576 </a:t>
            </a:r>
            <a:r>
              <a:rPr sz="2400" dirty="0">
                <a:latin typeface="Arial"/>
                <a:cs typeface="Arial"/>
              </a:rPr>
              <a:t>· </a:t>
            </a:r>
            <a:r>
              <a:rPr sz="2400" spc="-5" dirty="0">
                <a:latin typeface="Arial"/>
                <a:cs typeface="Arial"/>
              </a:rPr>
              <a:t>676</a:t>
            </a:r>
            <a:r>
              <a:rPr sz="2400" spc="6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=</a:t>
            </a:r>
          </a:p>
          <a:p>
            <a:pPr marL="175260">
              <a:lnSpc>
                <a:spcPts val="2780"/>
              </a:lnSpc>
            </a:pPr>
            <a:r>
              <a:rPr sz="2400" spc="-5" dirty="0">
                <a:latin typeface="Arial"/>
                <a:cs typeface="Arial"/>
              </a:rPr>
              <a:t>107458687327250619360000 (77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bits)</a:t>
            </a:r>
            <a:endParaRPr sz="2400" dirty="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72911" y="4255008"/>
            <a:ext cx="2278380" cy="1589531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35380" y="4255008"/>
            <a:ext cx="2287523" cy="1569719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15</a:t>
            </a:fld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8354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Attacking</a:t>
            </a:r>
            <a:r>
              <a:rPr spc="-50" dirty="0"/>
              <a:t> </a:t>
            </a:r>
            <a:r>
              <a:rPr spc="-5" dirty="0"/>
              <a:t>ENIGMA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425450" y="1579034"/>
          <a:ext cx="4230367" cy="12014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70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5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38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321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6385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92378">
                <a:tc>
                  <a:txBody>
                    <a:bodyPr/>
                    <a:lstStyle/>
                    <a:p>
                      <a:pPr marL="31750">
                        <a:lnSpc>
                          <a:spcPts val="2655"/>
                        </a:lnSpc>
                      </a:pPr>
                      <a:r>
                        <a:rPr sz="2400" spc="-5" dirty="0">
                          <a:latin typeface="Arial"/>
                          <a:cs typeface="Arial"/>
                        </a:rPr>
                        <a:t>Posisjon: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785">
                        <a:lnSpc>
                          <a:spcPts val="265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1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ts val="265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2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ts val="265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3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lnSpc>
                          <a:spcPts val="265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4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1594">
                        <a:lnSpc>
                          <a:spcPts val="265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5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3500">
                        <a:lnSpc>
                          <a:spcPts val="265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6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865">
                        <a:lnSpc>
                          <a:spcPts val="265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7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188">
                <a:tc>
                  <a:txBody>
                    <a:bodyPr/>
                    <a:lstStyle/>
                    <a:p>
                      <a:pPr marL="31750">
                        <a:lnSpc>
                          <a:spcPts val="2850"/>
                        </a:lnSpc>
                      </a:pPr>
                      <a:r>
                        <a:rPr sz="2400" dirty="0">
                          <a:latin typeface="Arial"/>
                          <a:cs typeface="Arial"/>
                        </a:rPr>
                        <a:t>Chiffertekst: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5244" algn="r">
                        <a:lnSpc>
                          <a:spcPts val="2850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J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5244" algn="r">
                        <a:lnSpc>
                          <a:spcPts val="2850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T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4610" algn="r">
                        <a:lnSpc>
                          <a:spcPts val="2850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G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4610" algn="r">
                        <a:lnSpc>
                          <a:spcPts val="2850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E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6515" algn="r">
                        <a:lnSpc>
                          <a:spcPts val="2850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F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5244" algn="r">
                        <a:lnSpc>
                          <a:spcPts val="2850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P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850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G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899">
                <a:tc>
                  <a:txBody>
                    <a:bodyPr/>
                    <a:lstStyle/>
                    <a:p>
                      <a:pPr marL="31750">
                        <a:lnSpc>
                          <a:spcPts val="2845"/>
                        </a:lnSpc>
                      </a:pPr>
                      <a:r>
                        <a:rPr sz="2400" spc="-5" dirty="0">
                          <a:latin typeface="Arial"/>
                          <a:cs typeface="Arial"/>
                        </a:rPr>
                        <a:t>Crib: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5244" algn="r">
                        <a:lnSpc>
                          <a:spcPts val="284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R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5244" algn="r">
                        <a:lnSpc>
                          <a:spcPts val="284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O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5880" algn="r">
                        <a:lnSpc>
                          <a:spcPts val="284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M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3975" algn="r">
                        <a:lnSpc>
                          <a:spcPts val="284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M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5880" algn="r">
                        <a:lnSpc>
                          <a:spcPts val="284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E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5244" algn="r">
                        <a:lnSpc>
                          <a:spcPts val="284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L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845"/>
                        </a:lnSpc>
                      </a:pPr>
                      <a:r>
                        <a:rPr sz="2400" dirty="0">
                          <a:latin typeface="Courier New"/>
                          <a:cs typeface="Courier New"/>
                        </a:rPr>
                        <a:t>F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24144" y="1162811"/>
            <a:ext cx="2997707" cy="3096768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04659" y="4980432"/>
            <a:ext cx="1728216" cy="902208"/>
          </a:xfrm>
          <a:prstGeom prst="rect">
            <a:avLst/>
          </a:prstGeom>
        </p:spPr>
      </p:pic>
      <p:sp>
        <p:nvSpPr>
          <p:cNvPr id="6" name="object 6"/>
          <p:cNvSpPr/>
          <p:nvPr/>
        </p:nvSpPr>
        <p:spPr>
          <a:xfrm>
            <a:off x="1336547" y="3813047"/>
            <a:ext cx="1009015" cy="502920"/>
          </a:xfrm>
          <a:custGeom>
            <a:avLst/>
            <a:gdLst/>
            <a:ahLst/>
            <a:cxnLst/>
            <a:rect l="l" t="t" r="r" b="b"/>
            <a:pathLst>
              <a:path w="1009014" h="502920">
                <a:moveTo>
                  <a:pt x="0" y="502919"/>
                </a:moveTo>
                <a:lnTo>
                  <a:pt x="1008888" y="0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36547" y="4605528"/>
            <a:ext cx="1009015" cy="574675"/>
          </a:xfrm>
          <a:custGeom>
            <a:avLst/>
            <a:gdLst/>
            <a:ahLst/>
            <a:cxnLst/>
            <a:rect l="l" t="t" r="r" b="b"/>
            <a:pathLst>
              <a:path w="1009014" h="574675">
                <a:moveTo>
                  <a:pt x="0" y="0"/>
                </a:moveTo>
                <a:lnTo>
                  <a:pt x="1008888" y="574548"/>
                </a:lnTo>
              </a:path>
            </a:pathLst>
          </a:custGeom>
          <a:ln w="914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76727" y="3813047"/>
            <a:ext cx="1007744" cy="576580"/>
          </a:xfrm>
          <a:custGeom>
            <a:avLst/>
            <a:gdLst/>
            <a:ahLst/>
            <a:cxnLst/>
            <a:rect l="l" t="t" r="r" b="b"/>
            <a:pathLst>
              <a:path w="1007745" h="576579">
                <a:moveTo>
                  <a:pt x="0" y="0"/>
                </a:moveTo>
                <a:lnTo>
                  <a:pt x="1007363" y="576071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705100" y="4532376"/>
            <a:ext cx="1079500" cy="647700"/>
          </a:xfrm>
          <a:custGeom>
            <a:avLst/>
            <a:gdLst/>
            <a:ahLst/>
            <a:cxnLst/>
            <a:rect l="l" t="t" r="r" b="b"/>
            <a:pathLst>
              <a:path w="1079500" h="647700">
                <a:moveTo>
                  <a:pt x="0" y="647700"/>
                </a:moveTo>
                <a:lnTo>
                  <a:pt x="1078991" y="0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547241" y="36882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003366"/>
                </a:solidFill>
                <a:latin typeface="Arial"/>
                <a:cs typeface="Arial"/>
              </a:rPr>
              <a:t>3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87169" y="4821682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003366"/>
                </a:solidFill>
                <a:latin typeface="Arial"/>
                <a:cs typeface="Arial"/>
              </a:rPr>
              <a:t>7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314446" y="476935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003366"/>
                </a:solidFill>
                <a:latin typeface="Arial"/>
                <a:cs typeface="Arial"/>
              </a:rPr>
              <a:t>5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965198" y="3458082"/>
            <a:ext cx="14605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464820" algn="l"/>
                <a:tab pos="983615" algn="l"/>
              </a:tabLst>
            </a:pP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R	</a:t>
            </a:r>
            <a:r>
              <a:rPr sz="3600" b="1" baseline="-11574" dirty="0">
                <a:solidFill>
                  <a:srgbClr val="003366"/>
                </a:solidFill>
                <a:latin typeface="Arial"/>
                <a:cs typeface="Arial"/>
              </a:rPr>
              <a:t>M	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R</a:t>
            </a:r>
            <a:r>
              <a:rPr sz="2400" b="1" spc="-34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3600" b="1" spc="-7" baseline="-41666" dirty="0">
                <a:solidFill>
                  <a:srgbClr val="003366"/>
                </a:solidFill>
                <a:latin typeface="Arial"/>
                <a:cs typeface="Arial"/>
              </a:rPr>
              <a:t>4</a:t>
            </a:r>
            <a:endParaRPr sz="3600" baseline="-41666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765550" y="3944239"/>
            <a:ext cx="339725" cy="1096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60"/>
              </a:lnSpc>
              <a:spcBef>
                <a:spcPts val="100"/>
              </a:spcBef>
            </a:pP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endParaRPr sz="2400">
              <a:latin typeface="Arial"/>
              <a:cs typeface="Arial"/>
            </a:endParaRPr>
          </a:p>
          <a:p>
            <a:pPr marL="123189">
              <a:lnSpc>
                <a:spcPts val="2660"/>
              </a:lnSpc>
            </a:pPr>
            <a:r>
              <a:rPr sz="2400" b="1" dirty="0">
                <a:solidFill>
                  <a:srgbClr val="003366"/>
                </a:solidFill>
                <a:latin typeface="Arial"/>
                <a:cs typeface="Arial"/>
              </a:rPr>
              <a:t>E</a:t>
            </a:r>
            <a:endParaRPr sz="2400">
              <a:latin typeface="Arial"/>
              <a:cs typeface="Arial"/>
            </a:endParaRPr>
          </a:p>
          <a:p>
            <a:pPr marL="69215">
              <a:lnSpc>
                <a:spcPct val="100000"/>
              </a:lnSpc>
              <a:spcBef>
                <a:spcPts val="225"/>
              </a:spcBef>
            </a:pP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endParaRPr sz="24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879598" y="5153609"/>
            <a:ext cx="26289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G</a:t>
            </a:r>
            <a:endParaRPr sz="24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063495" y="5037835"/>
            <a:ext cx="6165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600" b="1" baseline="-19675" dirty="0">
                <a:solidFill>
                  <a:srgbClr val="FF0000"/>
                </a:solidFill>
                <a:latin typeface="Arial"/>
                <a:cs typeface="Arial"/>
              </a:rPr>
              <a:t>G</a:t>
            </a:r>
            <a:r>
              <a:rPr sz="3600" b="1" spc="262" baseline="-1967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003366"/>
                </a:solidFill>
                <a:latin typeface="Arial"/>
                <a:cs typeface="Arial"/>
              </a:rPr>
              <a:t>F</a:t>
            </a:r>
            <a:endParaRPr sz="24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18743" y="3808729"/>
            <a:ext cx="434340" cy="1260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3655" indent="193040">
              <a:lnSpc>
                <a:spcPct val="111000"/>
              </a:lnSpc>
              <a:spcBef>
                <a:spcPts val="10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T  </a:t>
            </a:r>
            <a:r>
              <a:rPr sz="2400" b="1" dirty="0">
                <a:solidFill>
                  <a:srgbClr val="003366"/>
                </a:solidFill>
                <a:latin typeface="Arial"/>
                <a:cs typeface="Arial"/>
              </a:rPr>
              <a:t>G</a:t>
            </a:r>
            <a:endParaRPr sz="2400">
              <a:latin typeface="Arial"/>
              <a:cs typeface="Arial"/>
            </a:endParaRPr>
          </a:p>
          <a:p>
            <a:pPr marL="234315">
              <a:lnSpc>
                <a:spcPct val="100000"/>
              </a:lnSpc>
              <a:spcBef>
                <a:spcPts val="45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Z</a:t>
            </a:r>
            <a:endParaRPr sz="2400">
              <a:latin typeface="Arial"/>
              <a:cs typeface="Aria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161567" y="3336797"/>
            <a:ext cx="716280" cy="452755"/>
          </a:xfrm>
          <a:custGeom>
            <a:avLst/>
            <a:gdLst/>
            <a:ahLst/>
            <a:cxnLst/>
            <a:rect l="l" t="t" r="r" b="b"/>
            <a:pathLst>
              <a:path w="716280" h="452754">
                <a:moveTo>
                  <a:pt x="31775" y="376215"/>
                </a:moveTo>
                <a:lnTo>
                  <a:pt x="0" y="377063"/>
                </a:lnTo>
                <a:lnTo>
                  <a:pt x="40106" y="452246"/>
                </a:lnTo>
                <a:lnTo>
                  <a:pt x="69698" y="388874"/>
                </a:lnTo>
                <a:lnTo>
                  <a:pt x="32067" y="388874"/>
                </a:lnTo>
                <a:lnTo>
                  <a:pt x="31775" y="376215"/>
                </a:lnTo>
                <a:close/>
              </a:path>
              <a:path w="716280" h="452754">
                <a:moveTo>
                  <a:pt x="44461" y="375876"/>
                </a:moveTo>
                <a:lnTo>
                  <a:pt x="31775" y="376215"/>
                </a:lnTo>
                <a:lnTo>
                  <a:pt x="32067" y="388874"/>
                </a:lnTo>
                <a:lnTo>
                  <a:pt x="44767" y="388619"/>
                </a:lnTo>
                <a:lnTo>
                  <a:pt x="44461" y="375876"/>
                </a:lnTo>
                <a:close/>
              </a:path>
              <a:path w="716280" h="452754">
                <a:moveTo>
                  <a:pt x="76161" y="375031"/>
                </a:moveTo>
                <a:lnTo>
                  <a:pt x="44461" y="375876"/>
                </a:lnTo>
                <a:lnTo>
                  <a:pt x="44767" y="388619"/>
                </a:lnTo>
                <a:lnTo>
                  <a:pt x="32067" y="388874"/>
                </a:lnTo>
                <a:lnTo>
                  <a:pt x="69698" y="388874"/>
                </a:lnTo>
                <a:lnTo>
                  <a:pt x="76161" y="375031"/>
                </a:lnTo>
                <a:close/>
              </a:path>
              <a:path w="716280" h="452754">
                <a:moveTo>
                  <a:pt x="444728" y="0"/>
                </a:moveTo>
                <a:lnTo>
                  <a:pt x="395198" y="2286"/>
                </a:lnTo>
                <a:lnTo>
                  <a:pt x="350494" y="9905"/>
                </a:lnTo>
                <a:lnTo>
                  <a:pt x="312140" y="20447"/>
                </a:lnTo>
                <a:lnTo>
                  <a:pt x="275437" y="34798"/>
                </a:lnTo>
                <a:lnTo>
                  <a:pt x="240639" y="52197"/>
                </a:lnTo>
                <a:lnTo>
                  <a:pt x="207873" y="72643"/>
                </a:lnTo>
                <a:lnTo>
                  <a:pt x="177520" y="95885"/>
                </a:lnTo>
                <a:lnTo>
                  <a:pt x="149326" y="121792"/>
                </a:lnTo>
                <a:lnTo>
                  <a:pt x="112115" y="164846"/>
                </a:lnTo>
                <a:lnTo>
                  <a:pt x="81064" y="212471"/>
                </a:lnTo>
                <a:lnTo>
                  <a:pt x="56984" y="264032"/>
                </a:lnTo>
                <a:lnTo>
                  <a:pt x="40360" y="318515"/>
                </a:lnTo>
                <a:lnTo>
                  <a:pt x="33693" y="356107"/>
                </a:lnTo>
                <a:lnTo>
                  <a:pt x="31775" y="376215"/>
                </a:lnTo>
                <a:lnTo>
                  <a:pt x="44461" y="375876"/>
                </a:lnTo>
                <a:lnTo>
                  <a:pt x="44489" y="375031"/>
                </a:lnTo>
                <a:lnTo>
                  <a:pt x="46329" y="357377"/>
                </a:lnTo>
                <a:lnTo>
                  <a:pt x="57315" y="303149"/>
                </a:lnTo>
                <a:lnTo>
                  <a:pt x="75984" y="251205"/>
                </a:lnTo>
                <a:lnTo>
                  <a:pt x="101587" y="202564"/>
                </a:lnTo>
                <a:lnTo>
                  <a:pt x="133832" y="157734"/>
                </a:lnTo>
                <a:lnTo>
                  <a:pt x="171805" y="117601"/>
                </a:lnTo>
                <a:lnTo>
                  <a:pt x="215366" y="82803"/>
                </a:lnTo>
                <a:lnTo>
                  <a:pt x="263753" y="54228"/>
                </a:lnTo>
                <a:lnTo>
                  <a:pt x="316331" y="32512"/>
                </a:lnTo>
                <a:lnTo>
                  <a:pt x="353669" y="22098"/>
                </a:lnTo>
                <a:lnTo>
                  <a:pt x="396976" y="14859"/>
                </a:lnTo>
                <a:lnTo>
                  <a:pt x="444982" y="12573"/>
                </a:lnTo>
                <a:lnTo>
                  <a:pt x="536364" y="12573"/>
                </a:lnTo>
                <a:lnTo>
                  <a:pt x="517245" y="8000"/>
                </a:lnTo>
                <a:lnTo>
                  <a:pt x="493369" y="3810"/>
                </a:lnTo>
                <a:lnTo>
                  <a:pt x="469112" y="1142"/>
                </a:lnTo>
                <a:lnTo>
                  <a:pt x="444728" y="0"/>
                </a:lnTo>
                <a:close/>
              </a:path>
              <a:path w="716280" h="452754">
                <a:moveTo>
                  <a:pt x="655596" y="85131"/>
                </a:moveTo>
                <a:lnTo>
                  <a:pt x="634593" y="107568"/>
                </a:lnTo>
                <a:lnTo>
                  <a:pt x="716127" y="131825"/>
                </a:lnTo>
                <a:lnTo>
                  <a:pt x="701934" y="93344"/>
                </a:lnTo>
                <a:lnTo>
                  <a:pt x="665835" y="93344"/>
                </a:lnTo>
                <a:lnTo>
                  <a:pt x="655596" y="85131"/>
                </a:lnTo>
                <a:close/>
              </a:path>
              <a:path w="716280" h="452754">
                <a:moveTo>
                  <a:pt x="664318" y="75814"/>
                </a:moveTo>
                <a:lnTo>
                  <a:pt x="655596" y="85131"/>
                </a:lnTo>
                <a:lnTo>
                  <a:pt x="665835" y="93344"/>
                </a:lnTo>
                <a:lnTo>
                  <a:pt x="673836" y="83438"/>
                </a:lnTo>
                <a:lnTo>
                  <a:pt x="664318" y="75814"/>
                </a:lnTo>
                <a:close/>
              </a:path>
              <a:path w="716280" h="452754">
                <a:moveTo>
                  <a:pt x="686663" y="51942"/>
                </a:moveTo>
                <a:lnTo>
                  <a:pt x="664318" y="75814"/>
                </a:lnTo>
                <a:lnTo>
                  <a:pt x="673836" y="83438"/>
                </a:lnTo>
                <a:lnTo>
                  <a:pt x="665835" y="93344"/>
                </a:lnTo>
                <a:lnTo>
                  <a:pt x="701934" y="93344"/>
                </a:lnTo>
                <a:lnTo>
                  <a:pt x="686663" y="51942"/>
                </a:lnTo>
                <a:close/>
              </a:path>
              <a:path w="716280" h="452754">
                <a:moveTo>
                  <a:pt x="536364" y="12573"/>
                </a:moveTo>
                <a:lnTo>
                  <a:pt x="444982" y="12573"/>
                </a:lnTo>
                <a:lnTo>
                  <a:pt x="468477" y="13715"/>
                </a:lnTo>
                <a:lnTo>
                  <a:pt x="491972" y="16382"/>
                </a:lnTo>
                <a:lnTo>
                  <a:pt x="537692" y="26035"/>
                </a:lnTo>
                <a:lnTo>
                  <a:pt x="581253" y="41275"/>
                </a:lnTo>
                <a:lnTo>
                  <a:pt x="622528" y="61849"/>
                </a:lnTo>
                <a:lnTo>
                  <a:pt x="655596" y="85131"/>
                </a:lnTo>
                <a:lnTo>
                  <a:pt x="664318" y="75814"/>
                </a:lnTo>
                <a:lnTo>
                  <a:pt x="628624" y="50673"/>
                </a:lnTo>
                <a:lnTo>
                  <a:pt x="585952" y="29463"/>
                </a:lnTo>
                <a:lnTo>
                  <a:pt x="540613" y="13588"/>
                </a:lnTo>
                <a:lnTo>
                  <a:pt x="536364" y="1257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137154" y="3447796"/>
            <a:ext cx="678180" cy="501650"/>
          </a:xfrm>
          <a:custGeom>
            <a:avLst/>
            <a:gdLst/>
            <a:ahLst/>
            <a:cxnLst/>
            <a:rect l="l" t="t" r="r" b="b"/>
            <a:pathLst>
              <a:path w="678179" h="501650">
                <a:moveTo>
                  <a:pt x="603249" y="418845"/>
                </a:moveTo>
                <a:lnTo>
                  <a:pt x="624967" y="501268"/>
                </a:lnTo>
                <a:lnTo>
                  <a:pt x="673596" y="439927"/>
                </a:lnTo>
                <a:lnTo>
                  <a:pt x="644270" y="439927"/>
                </a:lnTo>
                <a:lnTo>
                  <a:pt x="631697" y="438276"/>
                </a:lnTo>
                <a:lnTo>
                  <a:pt x="633460" y="425165"/>
                </a:lnTo>
                <a:lnTo>
                  <a:pt x="603249" y="418845"/>
                </a:lnTo>
                <a:close/>
              </a:path>
              <a:path w="678179" h="501650">
                <a:moveTo>
                  <a:pt x="633460" y="425165"/>
                </a:moveTo>
                <a:lnTo>
                  <a:pt x="631697" y="438276"/>
                </a:lnTo>
                <a:lnTo>
                  <a:pt x="644270" y="439927"/>
                </a:lnTo>
                <a:lnTo>
                  <a:pt x="645876" y="427762"/>
                </a:lnTo>
                <a:lnTo>
                  <a:pt x="633460" y="425165"/>
                </a:lnTo>
                <a:close/>
              </a:path>
              <a:path w="678179" h="501650">
                <a:moveTo>
                  <a:pt x="645876" y="427762"/>
                </a:moveTo>
                <a:lnTo>
                  <a:pt x="644270" y="439927"/>
                </a:lnTo>
                <a:lnTo>
                  <a:pt x="673596" y="439927"/>
                </a:lnTo>
                <a:lnTo>
                  <a:pt x="677925" y="434466"/>
                </a:lnTo>
                <a:lnTo>
                  <a:pt x="645876" y="427762"/>
                </a:lnTo>
                <a:close/>
              </a:path>
              <a:path w="678179" h="501650">
                <a:moveTo>
                  <a:pt x="343971" y="12700"/>
                </a:moveTo>
                <a:lnTo>
                  <a:pt x="245363" y="12700"/>
                </a:lnTo>
                <a:lnTo>
                  <a:pt x="263779" y="13207"/>
                </a:lnTo>
                <a:lnTo>
                  <a:pt x="282067" y="14731"/>
                </a:lnTo>
                <a:lnTo>
                  <a:pt x="336676" y="23875"/>
                </a:lnTo>
                <a:lnTo>
                  <a:pt x="389635" y="40639"/>
                </a:lnTo>
                <a:lnTo>
                  <a:pt x="440055" y="64642"/>
                </a:lnTo>
                <a:lnTo>
                  <a:pt x="487298" y="96012"/>
                </a:lnTo>
                <a:lnTo>
                  <a:pt x="516508" y="120776"/>
                </a:lnTo>
                <a:lnTo>
                  <a:pt x="543559" y="148716"/>
                </a:lnTo>
                <a:lnTo>
                  <a:pt x="573150" y="187197"/>
                </a:lnTo>
                <a:lnTo>
                  <a:pt x="597281" y="228218"/>
                </a:lnTo>
                <a:lnTo>
                  <a:pt x="615569" y="271398"/>
                </a:lnTo>
                <a:lnTo>
                  <a:pt x="628269" y="316229"/>
                </a:lnTo>
                <a:lnTo>
                  <a:pt x="634999" y="361822"/>
                </a:lnTo>
                <a:lnTo>
                  <a:pt x="636143" y="384936"/>
                </a:lnTo>
                <a:lnTo>
                  <a:pt x="635761" y="408050"/>
                </a:lnTo>
                <a:lnTo>
                  <a:pt x="633460" y="425165"/>
                </a:lnTo>
                <a:lnTo>
                  <a:pt x="645876" y="427762"/>
                </a:lnTo>
                <a:lnTo>
                  <a:pt x="648461" y="408177"/>
                </a:lnTo>
                <a:lnTo>
                  <a:pt x="648843" y="384301"/>
                </a:lnTo>
                <a:lnTo>
                  <a:pt x="647572" y="360425"/>
                </a:lnTo>
                <a:lnTo>
                  <a:pt x="640587" y="313181"/>
                </a:lnTo>
                <a:lnTo>
                  <a:pt x="627380" y="266826"/>
                </a:lnTo>
                <a:lnTo>
                  <a:pt x="608457" y="222249"/>
                </a:lnTo>
                <a:lnTo>
                  <a:pt x="583565" y="179831"/>
                </a:lnTo>
                <a:lnTo>
                  <a:pt x="552957" y="140207"/>
                </a:lnTo>
                <a:lnTo>
                  <a:pt x="524891" y="111251"/>
                </a:lnTo>
                <a:lnTo>
                  <a:pt x="494919" y="85725"/>
                </a:lnTo>
                <a:lnTo>
                  <a:pt x="462787" y="63373"/>
                </a:lnTo>
                <a:lnTo>
                  <a:pt x="429006" y="44323"/>
                </a:lnTo>
                <a:lnTo>
                  <a:pt x="393954" y="28701"/>
                </a:lnTo>
                <a:lnTo>
                  <a:pt x="357758" y="16382"/>
                </a:lnTo>
                <a:lnTo>
                  <a:pt x="343971" y="12700"/>
                </a:lnTo>
                <a:close/>
              </a:path>
              <a:path w="678179" h="501650">
                <a:moveTo>
                  <a:pt x="43433" y="16509"/>
                </a:moveTo>
                <a:lnTo>
                  <a:pt x="0" y="89788"/>
                </a:lnTo>
                <a:lnTo>
                  <a:pt x="84708" y="80517"/>
                </a:lnTo>
                <a:lnTo>
                  <a:pt x="71933" y="60705"/>
                </a:lnTo>
                <a:lnTo>
                  <a:pt x="56768" y="60705"/>
                </a:lnTo>
                <a:lnTo>
                  <a:pt x="49910" y="50037"/>
                </a:lnTo>
                <a:lnTo>
                  <a:pt x="60648" y="43205"/>
                </a:lnTo>
                <a:lnTo>
                  <a:pt x="43433" y="16509"/>
                </a:lnTo>
                <a:close/>
              </a:path>
              <a:path w="678179" h="501650">
                <a:moveTo>
                  <a:pt x="60648" y="43205"/>
                </a:moveTo>
                <a:lnTo>
                  <a:pt x="49910" y="50037"/>
                </a:lnTo>
                <a:lnTo>
                  <a:pt x="56768" y="60705"/>
                </a:lnTo>
                <a:lnTo>
                  <a:pt x="67521" y="53863"/>
                </a:lnTo>
                <a:lnTo>
                  <a:pt x="60648" y="43205"/>
                </a:lnTo>
                <a:close/>
              </a:path>
              <a:path w="678179" h="501650">
                <a:moveTo>
                  <a:pt x="67521" y="53863"/>
                </a:moveTo>
                <a:lnTo>
                  <a:pt x="56768" y="60705"/>
                </a:lnTo>
                <a:lnTo>
                  <a:pt x="71933" y="60705"/>
                </a:lnTo>
                <a:lnTo>
                  <a:pt x="67521" y="53863"/>
                </a:lnTo>
                <a:close/>
              </a:path>
              <a:path w="678179" h="501650">
                <a:moveTo>
                  <a:pt x="245109" y="0"/>
                </a:moveTo>
                <a:lnTo>
                  <a:pt x="188468" y="3555"/>
                </a:lnTo>
                <a:lnTo>
                  <a:pt x="132715" y="14986"/>
                </a:lnTo>
                <a:lnTo>
                  <a:pt x="96519" y="26924"/>
                </a:lnTo>
                <a:lnTo>
                  <a:pt x="61087" y="42925"/>
                </a:lnTo>
                <a:lnTo>
                  <a:pt x="60648" y="43205"/>
                </a:lnTo>
                <a:lnTo>
                  <a:pt x="67521" y="53863"/>
                </a:lnTo>
                <a:lnTo>
                  <a:pt x="67944" y="53593"/>
                </a:lnTo>
                <a:lnTo>
                  <a:pt x="84327" y="45846"/>
                </a:lnTo>
                <a:lnTo>
                  <a:pt x="136397" y="27050"/>
                </a:lnTo>
                <a:lnTo>
                  <a:pt x="190372" y="16001"/>
                </a:lnTo>
                <a:lnTo>
                  <a:pt x="245363" y="12700"/>
                </a:lnTo>
                <a:lnTo>
                  <a:pt x="343971" y="12700"/>
                </a:lnTo>
                <a:lnTo>
                  <a:pt x="339217" y="11429"/>
                </a:lnTo>
                <a:lnTo>
                  <a:pt x="320674" y="7492"/>
                </a:lnTo>
                <a:lnTo>
                  <a:pt x="302006" y="4317"/>
                </a:lnTo>
                <a:lnTo>
                  <a:pt x="283082" y="2031"/>
                </a:lnTo>
                <a:lnTo>
                  <a:pt x="264159" y="634"/>
                </a:lnTo>
                <a:lnTo>
                  <a:pt x="245109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140075" y="5022596"/>
            <a:ext cx="699135" cy="478155"/>
          </a:xfrm>
          <a:custGeom>
            <a:avLst/>
            <a:gdLst/>
            <a:ahLst/>
            <a:cxnLst/>
            <a:rect l="l" t="t" r="r" b="b"/>
            <a:pathLst>
              <a:path w="699135" h="478154">
                <a:moveTo>
                  <a:pt x="63480" y="406366"/>
                </a:moveTo>
                <a:lnTo>
                  <a:pt x="92582" y="438784"/>
                </a:lnTo>
                <a:lnTo>
                  <a:pt x="136651" y="457453"/>
                </a:lnTo>
                <a:lnTo>
                  <a:pt x="182879" y="470026"/>
                </a:lnTo>
                <a:lnTo>
                  <a:pt x="230632" y="476757"/>
                </a:lnTo>
                <a:lnTo>
                  <a:pt x="255015" y="477900"/>
                </a:lnTo>
                <a:lnTo>
                  <a:pt x="279526" y="477519"/>
                </a:lnTo>
                <a:lnTo>
                  <a:pt x="304164" y="475487"/>
                </a:lnTo>
                <a:lnTo>
                  <a:pt x="328802" y="471931"/>
                </a:lnTo>
                <a:lnTo>
                  <a:pt x="353440" y="466851"/>
                </a:lnTo>
                <a:lnTo>
                  <a:pt x="358992" y="465327"/>
                </a:lnTo>
                <a:lnTo>
                  <a:pt x="254762" y="465327"/>
                </a:lnTo>
                <a:lnTo>
                  <a:pt x="231266" y="464184"/>
                </a:lnTo>
                <a:lnTo>
                  <a:pt x="185038" y="457580"/>
                </a:lnTo>
                <a:lnTo>
                  <a:pt x="140462" y="445261"/>
                </a:lnTo>
                <a:lnTo>
                  <a:pt x="97917" y="427227"/>
                </a:lnTo>
                <a:lnTo>
                  <a:pt x="77597" y="416305"/>
                </a:lnTo>
                <a:lnTo>
                  <a:pt x="63480" y="406366"/>
                </a:lnTo>
                <a:close/>
              </a:path>
              <a:path w="699135" h="478154">
                <a:moveTo>
                  <a:pt x="667081" y="75250"/>
                </a:moveTo>
                <a:lnTo>
                  <a:pt x="654392" y="76395"/>
                </a:lnTo>
                <a:lnTo>
                  <a:pt x="654346" y="79247"/>
                </a:lnTo>
                <a:lnTo>
                  <a:pt x="653796" y="94995"/>
                </a:lnTo>
                <a:lnTo>
                  <a:pt x="646302" y="149986"/>
                </a:lnTo>
                <a:lnTo>
                  <a:pt x="631189" y="202818"/>
                </a:lnTo>
                <a:lnTo>
                  <a:pt x="608711" y="253110"/>
                </a:lnTo>
                <a:lnTo>
                  <a:pt x="579501" y="299846"/>
                </a:lnTo>
                <a:lnTo>
                  <a:pt x="544067" y="342518"/>
                </a:lnTo>
                <a:lnTo>
                  <a:pt x="502920" y="379983"/>
                </a:lnTo>
                <a:lnTo>
                  <a:pt x="456564" y="411606"/>
                </a:lnTo>
                <a:lnTo>
                  <a:pt x="405511" y="436752"/>
                </a:lnTo>
                <a:lnTo>
                  <a:pt x="368935" y="449452"/>
                </a:lnTo>
                <a:lnTo>
                  <a:pt x="326263" y="459485"/>
                </a:lnTo>
                <a:lnTo>
                  <a:pt x="278511" y="464946"/>
                </a:lnTo>
                <a:lnTo>
                  <a:pt x="254762" y="465327"/>
                </a:lnTo>
                <a:lnTo>
                  <a:pt x="358992" y="465327"/>
                </a:lnTo>
                <a:lnTo>
                  <a:pt x="410463" y="448436"/>
                </a:lnTo>
                <a:lnTo>
                  <a:pt x="446150" y="431799"/>
                </a:lnTo>
                <a:lnTo>
                  <a:pt x="479678" y="412241"/>
                </a:lnTo>
                <a:lnTo>
                  <a:pt x="511048" y="389762"/>
                </a:lnTo>
                <a:lnTo>
                  <a:pt x="539876" y="364616"/>
                </a:lnTo>
                <a:lnTo>
                  <a:pt x="566292" y="336930"/>
                </a:lnTo>
                <a:lnTo>
                  <a:pt x="590041" y="307085"/>
                </a:lnTo>
                <a:lnTo>
                  <a:pt x="620013" y="258825"/>
                </a:lnTo>
                <a:lnTo>
                  <a:pt x="643127" y="207009"/>
                </a:lnTo>
                <a:lnTo>
                  <a:pt x="658876" y="152272"/>
                </a:lnTo>
                <a:lnTo>
                  <a:pt x="664845" y="114553"/>
                </a:lnTo>
                <a:lnTo>
                  <a:pt x="667020" y="79247"/>
                </a:lnTo>
                <a:lnTo>
                  <a:pt x="667081" y="75250"/>
                </a:lnTo>
                <a:close/>
              </a:path>
              <a:path w="699135" h="478154">
                <a:moveTo>
                  <a:pt x="0" y="363600"/>
                </a:moveTo>
                <a:lnTo>
                  <a:pt x="34670" y="441451"/>
                </a:lnTo>
                <a:lnTo>
                  <a:pt x="55476" y="416113"/>
                </a:lnTo>
                <a:lnTo>
                  <a:pt x="45466" y="409066"/>
                </a:lnTo>
                <a:lnTo>
                  <a:pt x="52705" y="398779"/>
                </a:lnTo>
                <a:lnTo>
                  <a:pt x="69709" y="398779"/>
                </a:lnTo>
                <a:lnTo>
                  <a:pt x="83057" y="382523"/>
                </a:lnTo>
                <a:lnTo>
                  <a:pt x="0" y="363600"/>
                </a:lnTo>
                <a:close/>
              </a:path>
              <a:path w="699135" h="478154">
                <a:moveTo>
                  <a:pt x="52705" y="398779"/>
                </a:moveTo>
                <a:lnTo>
                  <a:pt x="45466" y="409066"/>
                </a:lnTo>
                <a:lnTo>
                  <a:pt x="55476" y="416113"/>
                </a:lnTo>
                <a:lnTo>
                  <a:pt x="63480" y="406366"/>
                </a:lnTo>
                <a:lnTo>
                  <a:pt x="52705" y="398779"/>
                </a:lnTo>
                <a:close/>
              </a:path>
              <a:path w="699135" h="478154">
                <a:moveTo>
                  <a:pt x="69709" y="398779"/>
                </a:moveTo>
                <a:lnTo>
                  <a:pt x="52705" y="398779"/>
                </a:lnTo>
                <a:lnTo>
                  <a:pt x="63480" y="406366"/>
                </a:lnTo>
                <a:lnTo>
                  <a:pt x="69709" y="398779"/>
                </a:lnTo>
                <a:close/>
              </a:path>
              <a:path w="699135" h="478154">
                <a:moveTo>
                  <a:pt x="653796" y="0"/>
                </a:moveTo>
                <a:lnTo>
                  <a:pt x="622808" y="79247"/>
                </a:lnTo>
                <a:lnTo>
                  <a:pt x="654392" y="76395"/>
                </a:lnTo>
                <a:lnTo>
                  <a:pt x="653288" y="63753"/>
                </a:lnTo>
                <a:lnTo>
                  <a:pt x="665988" y="62610"/>
                </a:lnTo>
                <a:lnTo>
                  <a:pt x="692680" y="62610"/>
                </a:lnTo>
                <a:lnTo>
                  <a:pt x="653796" y="0"/>
                </a:lnTo>
                <a:close/>
              </a:path>
              <a:path w="699135" h="478154">
                <a:moveTo>
                  <a:pt x="665988" y="62610"/>
                </a:moveTo>
                <a:lnTo>
                  <a:pt x="653288" y="63753"/>
                </a:lnTo>
                <a:lnTo>
                  <a:pt x="654392" y="76395"/>
                </a:lnTo>
                <a:lnTo>
                  <a:pt x="667081" y="75250"/>
                </a:lnTo>
                <a:lnTo>
                  <a:pt x="665988" y="62610"/>
                </a:lnTo>
                <a:close/>
              </a:path>
              <a:path w="699135" h="478154">
                <a:moveTo>
                  <a:pt x="692680" y="62610"/>
                </a:moveTo>
                <a:lnTo>
                  <a:pt x="665988" y="62610"/>
                </a:lnTo>
                <a:lnTo>
                  <a:pt x="667081" y="75250"/>
                </a:lnTo>
                <a:lnTo>
                  <a:pt x="698753" y="72389"/>
                </a:lnTo>
                <a:lnTo>
                  <a:pt x="692680" y="6261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202067" y="5045075"/>
            <a:ext cx="699135" cy="476250"/>
          </a:xfrm>
          <a:custGeom>
            <a:avLst/>
            <a:gdLst/>
            <a:ahLst/>
            <a:cxnLst/>
            <a:rect l="l" t="t" r="r" b="b"/>
            <a:pathLst>
              <a:path w="699135" h="476250">
                <a:moveTo>
                  <a:pt x="32366" y="74736"/>
                </a:moveTo>
                <a:lnTo>
                  <a:pt x="31076" y="94361"/>
                </a:lnTo>
                <a:lnTo>
                  <a:pt x="32346" y="118237"/>
                </a:lnTo>
                <a:lnTo>
                  <a:pt x="35077" y="141986"/>
                </a:lnTo>
                <a:lnTo>
                  <a:pt x="45186" y="188722"/>
                </a:lnTo>
                <a:lnTo>
                  <a:pt x="61391" y="234061"/>
                </a:lnTo>
                <a:lnTo>
                  <a:pt x="83299" y="277368"/>
                </a:lnTo>
                <a:lnTo>
                  <a:pt x="110858" y="318008"/>
                </a:lnTo>
                <a:lnTo>
                  <a:pt x="144005" y="355600"/>
                </a:lnTo>
                <a:lnTo>
                  <a:pt x="173723" y="382524"/>
                </a:lnTo>
                <a:lnTo>
                  <a:pt x="205473" y="406146"/>
                </a:lnTo>
                <a:lnTo>
                  <a:pt x="239001" y="426338"/>
                </a:lnTo>
                <a:lnTo>
                  <a:pt x="273926" y="443103"/>
                </a:lnTo>
                <a:lnTo>
                  <a:pt x="309994" y="456438"/>
                </a:lnTo>
                <a:lnTo>
                  <a:pt x="346951" y="466216"/>
                </a:lnTo>
                <a:lnTo>
                  <a:pt x="384543" y="472694"/>
                </a:lnTo>
                <a:lnTo>
                  <a:pt x="441312" y="475869"/>
                </a:lnTo>
                <a:lnTo>
                  <a:pt x="460235" y="475234"/>
                </a:lnTo>
                <a:lnTo>
                  <a:pt x="516623" y="467994"/>
                </a:lnTo>
                <a:lnTo>
                  <a:pt x="537509" y="463169"/>
                </a:lnTo>
                <a:lnTo>
                  <a:pt x="440804" y="463169"/>
                </a:lnTo>
                <a:lnTo>
                  <a:pt x="422516" y="463041"/>
                </a:lnTo>
                <a:lnTo>
                  <a:pt x="367525" y="457327"/>
                </a:lnTo>
                <a:lnTo>
                  <a:pt x="313550" y="444119"/>
                </a:lnTo>
                <a:lnTo>
                  <a:pt x="261480" y="423544"/>
                </a:lnTo>
                <a:lnTo>
                  <a:pt x="212331" y="395350"/>
                </a:lnTo>
                <a:lnTo>
                  <a:pt x="181597" y="372491"/>
                </a:lnTo>
                <a:lnTo>
                  <a:pt x="152768" y="346456"/>
                </a:lnTo>
                <a:lnTo>
                  <a:pt x="120764" y="309880"/>
                </a:lnTo>
                <a:lnTo>
                  <a:pt x="94094" y="270637"/>
                </a:lnTo>
                <a:lnTo>
                  <a:pt x="72885" y="228727"/>
                </a:lnTo>
                <a:lnTo>
                  <a:pt x="57277" y="184912"/>
                </a:lnTo>
                <a:lnTo>
                  <a:pt x="47574" y="139700"/>
                </a:lnTo>
                <a:lnTo>
                  <a:pt x="43764" y="93725"/>
                </a:lnTo>
                <a:lnTo>
                  <a:pt x="44943" y="76536"/>
                </a:lnTo>
                <a:lnTo>
                  <a:pt x="32366" y="74736"/>
                </a:lnTo>
                <a:close/>
              </a:path>
              <a:path w="699135" h="476250">
                <a:moveTo>
                  <a:pt x="634029" y="409758"/>
                </a:moveTo>
                <a:lnTo>
                  <a:pt x="584314" y="434466"/>
                </a:lnTo>
                <a:lnTo>
                  <a:pt x="531736" y="451612"/>
                </a:lnTo>
                <a:lnTo>
                  <a:pt x="477634" y="461009"/>
                </a:lnTo>
                <a:lnTo>
                  <a:pt x="440804" y="463169"/>
                </a:lnTo>
                <a:lnTo>
                  <a:pt x="537509" y="463169"/>
                </a:lnTo>
                <a:lnTo>
                  <a:pt x="589394" y="446150"/>
                </a:lnTo>
                <a:lnTo>
                  <a:pt x="624065" y="429894"/>
                </a:lnTo>
                <a:lnTo>
                  <a:pt x="641587" y="419961"/>
                </a:lnTo>
                <a:lnTo>
                  <a:pt x="634029" y="409758"/>
                </a:lnTo>
                <a:close/>
              </a:path>
              <a:path w="699135" h="476250">
                <a:moveTo>
                  <a:pt x="682457" y="402209"/>
                </a:moveTo>
                <a:lnTo>
                  <a:pt x="644258" y="402209"/>
                </a:lnTo>
                <a:lnTo>
                  <a:pt x="651751" y="412369"/>
                </a:lnTo>
                <a:lnTo>
                  <a:pt x="641587" y="419961"/>
                </a:lnTo>
                <a:lnTo>
                  <a:pt x="660514" y="445516"/>
                </a:lnTo>
                <a:lnTo>
                  <a:pt x="682457" y="402209"/>
                </a:lnTo>
                <a:close/>
              </a:path>
              <a:path w="699135" h="476250">
                <a:moveTo>
                  <a:pt x="644258" y="402209"/>
                </a:moveTo>
                <a:lnTo>
                  <a:pt x="634029" y="409758"/>
                </a:lnTo>
                <a:lnTo>
                  <a:pt x="641587" y="419961"/>
                </a:lnTo>
                <a:lnTo>
                  <a:pt x="651751" y="412369"/>
                </a:lnTo>
                <a:lnTo>
                  <a:pt x="644258" y="402209"/>
                </a:lnTo>
                <a:close/>
              </a:path>
              <a:path w="699135" h="476250">
                <a:moveTo>
                  <a:pt x="698995" y="369569"/>
                </a:moveTo>
                <a:lnTo>
                  <a:pt x="615175" y="384302"/>
                </a:lnTo>
                <a:lnTo>
                  <a:pt x="634029" y="409758"/>
                </a:lnTo>
                <a:lnTo>
                  <a:pt x="644258" y="402209"/>
                </a:lnTo>
                <a:lnTo>
                  <a:pt x="682457" y="402209"/>
                </a:lnTo>
                <a:lnTo>
                  <a:pt x="698995" y="369569"/>
                </a:lnTo>
                <a:close/>
              </a:path>
              <a:path w="699135" h="476250">
                <a:moveTo>
                  <a:pt x="69290" y="62483"/>
                </a:moveTo>
                <a:lnTo>
                  <a:pt x="33172" y="62483"/>
                </a:lnTo>
                <a:lnTo>
                  <a:pt x="45846" y="63373"/>
                </a:lnTo>
                <a:lnTo>
                  <a:pt x="44943" y="76536"/>
                </a:lnTo>
                <a:lnTo>
                  <a:pt x="75425" y="80899"/>
                </a:lnTo>
                <a:lnTo>
                  <a:pt x="69290" y="62483"/>
                </a:lnTo>
                <a:close/>
              </a:path>
              <a:path w="699135" h="476250">
                <a:moveTo>
                  <a:pt x="33172" y="62483"/>
                </a:moveTo>
                <a:lnTo>
                  <a:pt x="32366" y="74736"/>
                </a:lnTo>
                <a:lnTo>
                  <a:pt x="44943" y="76536"/>
                </a:lnTo>
                <a:lnTo>
                  <a:pt x="45846" y="63373"/>
                </a:lnTo>
                <a:lnTo>
                  <a:pt x="33172" y="62483"/>
                </a:lnTo>
                <a:close/>
              </a:path>
              <a:path w="699135" h="476250">
                <a:moveTo>
                  <a:pt x="48475" y="0"/>
                </a:moveTo>
                <a:lnTo>
                  <a:pt x="0" y="70104"/>
                </a:lnTo>
                <a:lnTo>
                  <a:pt x="32366" y="74736"/>
                </a:lnTo>
                <a:lnTo>
                  <a:pt x="33172" y="62483"/>
                </a:lnTo>
                <a:lnTo>
                  <a:pt x="69290" y="62483"/>
                </a:lnTo>
                <a:lnTo>
                  <a:pt x="4847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object 2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387596" y="4389120"/>
            <a:ext cx="1263396" cy="1537715"/>
          </a:xfrm>
          <a:prstGeom prst="rect">
            <a:avLst/>
          </a:prstGeom>
        </p:spPr>
      </p:pic>
      <p:sp>
        <p:nvSpPr>
          <p:cNvPr id="25" name="object 25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80505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Cryptanalysis: </a:t>
            </a:r>
            <a:r>
              <a:rPr spc="-5" dirty="0"/>
              <a:t>Attacking</a:t>
            </a:r>
            <a:r>
              <a:rPr spc="-100" dirty="0"/>
              <a:t> </a:t>
            </a:r>
            <a:r>
              <a:rPr dirty="0"/>
              <a:t>Cryptosystems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3483" y="1277497"/>
            <a:ext cx="8247508" cy="263003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29590" y="4032326"/>
            <a:ext cx="8286750" cy="18675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5580" indent="-182880">
              <a:lnSpc>
                <a:spcPts val="2830"/>
              </a:lnSpc>
              <a:spcBef>
                <a:spcPts val="100"/>
              </a:spcBef>
              <a:buFont typeface="Times New Roman"/>
              <a:buChar char="•"/>
              <a:tabLst>
                <a:tab pos="195580" algn="l"/>
              </a:tabLst>
            </a:pPr>
            <a:r>
              <a:rPr sz="2400" b="1" dirty="0">
                <a:latin typeface="Times New Roman"/>
                <a:cs typeface="Times New Roman"/>
              </a:rPr>
              <a:t>Classical</a:t>
            </a:r>
            <a:r>
              <a:rPr sz="2400" b="1" spc="-160" dirty="0">
                <a:latin typeface="Times New Roman"/>
                <a:cs typeface="Times New Roman"/>
              </a:rPr>
              <a:t> </a:t>
            </a:r>
            <a:r>
              <a:rPr sz="2400" b="1" dirty="0" smtClean="0">
                <a:latin typeface="Times New Roman"/>
                <a:cs typeface="Times New Roman"/>
              </a:rPr>
              <a:t>Attacks</a:t>
            </a:r>
            <a:r>
              <a:rPr lang="en-US" sz="2400" b="1" dirty="0" smtClean="0">
                <a:latin typeface="Times New Roman"/>
                <a:cs typeface="Times New Roman"/>
              </a:rPr>
              <a:t>:</a:t>
            </a:r>
            <a:endParaRPr sz="2400" dirty="0">
              <a:latin typeface="Times New Roman"/>
              <a:cs typeface="Times New Roman"/>
            </a:endParaRPr>
          </a:p>
          <a:p>
            <a:pPr marL="591185" lvl="1" indent="-121920">
              <a:lnSpc>
                <a:spcPts val="1805"/>
              </a:lnSpc>
              <a:buChar char="•"/>
              <a:tabLst>
                <a:tab pos="591820" algn="l"/>
              </a:tabLst>
            </a:pPr>
            <a:r>
              <a:rPr sz="1600" spc="-5" dirty="0">
                <a:latin typeface="Times New Roman"/>
                <a:cs typeface="Times New Roman"/>
              </a:rPr>
              <a:t>Mathematical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0" dirty="0" smtClean="0">
                <a:latin typeface="Times New Roman"/>
                <a:cs typeface="Times New Roman"/>
              </a:rPr>
              <a:t>Analysis</a:t>
            </a:r>
            <a:r>
              <a:rPr lang="en-US" sz="1600" spc="-10" dirty="0" smtClean="0">
                <a:latin typeface="Times New Roman"/>
                <a:cs typeface="Times New Roman"/>
              </a:rPr>
              <a:t>.</a:t>
            </a:r>
            <a:endParaRPr sz="1600" dirty="0">
              <a:latin typeface="Times New Roman"/>
              <a:cs typeface="Times New Roman"/>
            </a:endParaRPr>
          </a:p>
          <a:p>
            <a:pPr marL="591185" lvl="1" indent="-121920">
              <a:lnSpc>
                <a:spcPts val="1735"/>
              </a:lnSpc>
              <a:buChar char="•"/>
              <a:tabLst>
                <a:tab pos="591820" algn="l"/>
              </a:tabLst>
            </a:pPr>
            <a:r>
              <a:rPr sz="1600" spc="-5" dirty="0">
                <a:latin typeface="Times New Roman"/>
                <a:cs typeface="Times New Roman"/>
              </a:rPr>
              <a:t>Brute-Force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 smtClean="0">
                <a:latin typeface="Times New Roman"/>
                <a:cs typeface="Times New Roman"/>
              </a:rPr>
              <a:t>Attack</a:t>
            </a:r>
            <a:r>
              <a:rPr lang="en-US" sz="1600" spc="-5" dirty="0" smtClean="0">
                <a:latin typeface="Times New Roman"/>
                <a:cs typeface="Times New Roman"/>
              </a:rPr>
              <a:t>.</a:t>
            </a:r>
            <a:endParaRPr sz="1600" dirty="0">
              <a:latin typeface="Times New Roman"/>
              <a:cs typeface="Times New Roman"/>
            </a:endParaRPr>
          </a:p>
          <a:p>
            <a:pPr marL="12700" marR="164465">
              <a:lnSpc>
                <a:spcPts val="2680"/>
              </a:lnSpc>
              <a:spcBef>
                <a:spcPts val="140"/>
              </a:spcBef>
              <a:buFont typeface="Times New Roman"/>
              <a:buChar char="•"/>
              <a:tabLst>
                <a:tab pos="195580" algn="l"/>
              </a:tabLst>
            </a:pPr>
            <a:r>
              <a:rPr sz="2400" b="1" dirty="0">
                <a:latin typeface="Times New Roman"/>
                <a:cs typeface="Times New Roman"/>
              </a:rPr>
              <a:t>Implementation Attack</a:t>
            </a:r>
            <a:r>
              <a:rPr sz="2400" dirty="0">
                <a:latin typeface="Times New Roman"/>
                <a:cs typeface="Times New Roman"/>
              </a:rPr>
              <a:t>: </a:t>
            </a:r>
            <a:r>
              <a:rPr sz="2400" spc="-30" dirty="0">
                <a:latin typeface="Times New Roman"/>
                <a:cs typeface="Times New Roman"/>
              </a:rPr>
              <a:t>Try </a:t>
            </a:r>
            <a:r>
              <a:rPr sz="2400" dirty="0">
                <a:latin typeface="Times New Roman"/>
                <a:cs typeface="Times New Roman"/>
              </a:rPr>
              <a:t>to extract the key through reverse  engineering or power </a:t>
            </a:r>
            <a:r>
              <a:rPr sz="2400" spc="-5" dirty="0">
                <a:latin typeface="Times New Roman"/>
                <a:cs typeface="Times New Roman"/>
              </a:rPr>
              <a:t>measurement, </a:t>
            </a:r>
            <a:r>
              <a:rPr sz="2400" dirty="0">
                <a:latin typeface="Times New Roman"/>
                <a:cs typeface="Times New Roman"/>
              </a:rPr>
              <a:t>e.g., </a:t>
            </a:r>
            <a:r>
              <a:rPr sz="2400" spc="-5" dirty="0">
                <a:latin typeface="Times New Roman"/>
                <a:cs typeface="Times New Roman"/>
              </a:rPr>
              <a:t>for </a:t>
            </a:r>
            <a:r>
              <a:rPr sz="2400" dirty="0">
                <a:latin typeface="Times New Roman"/>
                <a:cs typeface="Times New Roman"/>
              </a:rPr>
              <a:t>a banking </a:t>
            </a:r>
            <a:r>
              <a:rPr sz="2400" spc="-10" dirty="0">
                <a:latin typeface="Times New Roman"/>
                <a:cs typeface="Times New Roman"/>
              </a:rPr>
              <a:t>smart</a:t>
            </a:r>
            <a:r>
              <a:rPr sz="2400" spc="-6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card.</a:t>
            </a:r>
          </a:p>
          <a:p>
            <a:pPr marL="195580" indent="-182880">
              <a:lnSpc>
                <a:spcPts val="2630"/>
              </a:lnSpc>
              <a:buFont typeface="Times New Roman"/>
              <a:buChar char="•"/>
              <a:tabLst>
                <a:tab pos="195580" algn="l"/>
              </a:tabLst>
            </a:pPr>
            <a:r>
              <a:rPr sz="2400" b="1" dirty="0">
                <a:latin typeface="Times New Roman"/>
                <a:cs typeface="Times New Roman"/>
              </a:rPr>
              <a:t>Social Engineering</a:t>
            </a:r>
            <a:r>
              <a:rPr sz="2400" dirty="0">
                <a:latin typeface="Times New Roman"/>
                <a:cs typeface="Times New Roman"/>
              </a:rPr>
              <a:t>: E.g., trick a user into giving up her</a:t>
            </a:r>
            <a:r>
              <a:rPr sz="2400" spc="-19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password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17</a:t>
            </a:fld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272288"/>
            <a:ext cx="7797800" cy="1083310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4010"/>
              </a:lnSpc>
              <a:spcBef>
                <a:spcPts val="490"/>
              </a:spcBef>
            </a:pPr>
            <a:r>
              <a:rPr spc="-5" dirty="0"/>
              <a:t>Brute-Force Attack (or Exhaustive </a:t>
            </a:r>
            <a:r>
              <a:rPr spc="-10" dirty="0"/>
              <a:t>Key  </a:t>
            </a:r>
            <a:r>
              <a:rPr dirty="0"/>
              <a:t>Search)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31800" y="1535556"/>
            <a:ext cx="8407400" cy="2140971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247650" indent="-222885">
              <a:lnSpc>
                <a:spcPct val="100000"/>
              </a:lnSpc>
              <a:spcBef>
                <a:spcPts val="595"/>
              </a:spcBef>
              <a:buSzPct val="116666"/>
              <a:buChar char="•"/>
              <a:tabLst>
                <a:tab pos="248285" algn="l"/>
              </a:tabLst>
            </a:pPr>
            <a:r>
              <a:rPr sz="2400" dirty="0">
                <a:latin typeface="Arial"/>
                <a:cs typeface="Arial"/>
              </a:rPr>
              <a:t>Treats the </a:t>
            </a:r>
            <a:r>
              <a:rPr sz="2400" spc="-5" dirty="0">
                <a:latin typeface="Arial"/>
                <a:cs typeface="Arial"/>
              </a:rPr>
              <a:t>cipher as a black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box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215265" indent="-190500">
              <a:lnSpc>
                <a:spcPct val="100000"/>
              </a:lnSpc>
              <a:spcBef>
                <a:spcPts val="495"/>
              </a:spcBef>
              <a:buChar char="•"/>
              <a:tabLst>
                <a:tab pos="215900" algn="l"/>
              </a:tabLst>
            </a:pPr>
            <a:r>
              <a:rPr sz="2400" spc="-5" dirty="0">
                <a:latin typeface="Arial"/>
                <a:cs typeface="Arial"/>
              </a:rPr>
              <a:t>Requires </a:t>
            </a:r>
            <a:r>
              <a:rPr sz="2400" dirty="0">
                <a:latin typeface="Arial"/>
                <a:cs typeface="Arial"/>
              </a:rPr>
              <a:t>(at </a:t>
            </a:r>
            <a:r>
              <a:rPr sz="2400" spc="-5" dirty="0">
                <a:latin typeface="Arial"/>
                <a:cs typeface="Arial"/>
              </a:rPr>
              <a:t>least) </a:t>
            </a:r>
            <a:r>
              <a:rPr sz="2400" dirty="0">
                <a:latin typeface="Arial"/>
                <a:cs typeface="Arial"/>
              </a:rPr>
              <a:t>1 </a:t>
            </a:r>
            <a:r>
              <a:rPr sz="2400" spc="-5" dirty="0">
                <a:latin typeface="Arial"/>
                <a:cs typeface="Arial"/>
              </a:rPr>
              <a:t>plaintext-ciphertext pair </a:t>
            </a:r>
            <a:r>
              <a:rPr sz="2400" dirty="0">
                <a:latin typeface="Arial"/>
                <a:cs typeface="Arial"/>
              </a:rPr>
              <a:t>(</a:t>
            </a:r>
            <a:r>
              <a:rPr sz="2400" i="1" dirty="0">
                <a:latin typeface="Arial"/>
                <a:cs typeface="Arial"/>
              </a:rPr>
              <a:t>x</a:t>
            </a:r>
            <a:r>
              <a:rPr sz="2400" baseline="-20833" dirty="0">
                <a:latin typeface="Arial"/>
                <a:cs typeface="Arial"/>
              </a:rPr>
              <a:t>0</a:t>
            </a:r>
            <a:r>
              <a:rPr sz="2400" dirty="0">
                <a:latin typeface="Arial"/>
                <a:cs typeface="Arial"/>
              </a:rPr>
              <a:t>,</a:t>
            </a:r>
            <a:r>
              <a:rPr sz="2400" spc="6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y</a:t>
            </a:r>
            <a:r>
              <a:rPr sz="2400" spc="-7" baseline="-20833" dirty="0">
                <a:latin typeface="Arial"/>
                <a:cs typeface="Arial"/>
              </a:rPr>
              <a:t>0</a:t>
            </a:r>
            <a:r>
              <a:rPr sz="2400" spc="-5" dirty="0" smtClean="0">
                <a:latin typeface="Arial"/>
                <a:cs typeface="Arial"/>
              </a:rPr>
              <a:t>)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215265" indent="-190500">
              <a:lnSpc>
                <a:spcPct val="100000"/>
              </a:lnSpc>
              <a:spcBef>
                <a:spcPts val="395"/>
              </a:spcBef>
              <a:buChar char="•"/>
              <a:tabLst>
                <a:tab pos="215900" algn="l"/>
              </a:tabLst>
            </a:pPr>
            <a:r>
              <a:rPr sz="2400" spc="-5" dirty="0">
                <a:latin typeface="Arial"/>
                <a:cs typeface="Arial"/>
              </a:rPr>
              <a:t>Check all </a:t>
            </a:r>
            <a:r>
              <a:rPr sz="2400" spc="-10" dirty="0">
                <a:latin typeface="Arial"/>
                <a:cs typeface="Arial"/>
              </a:rPr>
              <a:t>possible </a:t>
            </a:r>
            <a:r>
              <a:rPr sz="2400" dirty="0">
                <a:latin typeface="Arial"/>
                <a:cs typeface="Arial"/>
              </a:rPr>
              <a:t>keys </a:t>
            </a:r>
            <a:r>
              <a:rPr sz="2400" spc="-5" dirty="0">
                <a:latin typeface="Arial"/>
                <a:cs typeface="Arial"/>
              </a:rPr>
              <a:t>until condition is</a:t>
            </a:r>
            <a:r>
              <a:rPr sz="2400" spc="8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fulfilled:</a:t>
            </a:r>
            <a:endParaRPr sz="2400" dirty="0">
              <a:latin typeface="Arial"/>
              <a:cs typeface="Arial"/>
            </a:endParaRPr>
          </a:p>
          <a:p>
            <a:pPr marL="3416935">
              <a:lnSpc>
                <a:spcPct val="100000"/>
              </a:lnSpc>
              <a:spcBef>
                <a:spcPts val="409"/>
              </a:spcBef>
            </a:pPr>
            <a:r>
              <a:rPr sz="2400" b="1" i="1" spc="-5" dirty="0">
                <a:latin typeface="Arial"/>
                <a:cs typeface="Arial"/>
              </a:rPr>
              <a:t>d</a:t>
            </a:r>
            <a:r>
              <a:rPr sz="2400" b="1" i="1" spc="-7" baseline="-20833" dirty="0">
                <a:latin typeface="Arial"/>
                <a:cs typeface="Arial"/>
              </a:rPr>
              <a:t>K</a:t>
            </a:r>
            <a:r>
              <a:rPr sz="2400" b="1" spc="-5" dirty="0">
                <a:latin typeface="Arial"/>
                <a:cs typeface="Arial"/>
              </a:rPr>
              <a:t>(</a:t>
            </a:r>
            <a:r>
              <a:rPr sz="2400" b="1" i="1" spc="-5" dirty="0">
                <a:latin typeface="Arial"/>
                <a:cs typeface="Arial"/>
              </a:rPr>
              <a:t>y</a:t>
            </a:r>
            <a:r>
              <a:rPr sz="2400" b="1" spc="-7" baseline="-20833" dirty="0">
                <a:latin typeface="Arial"/>
                <a:cs typeface="Arial"/>
              </a:rPr>
              <a:t>0</a:t>
            </a:r>
            <a:r>
              <a:rPr sz="2400" b="1" spc="-5" dirty="0">
                <a:latin typeface="Arial"/>
                <a:cs typeface="Arial"/>
              </a:rPr>
              <a:t>) </a:t>
            </a:r>
            <a:r>
              <a:rPr sz="2400" b="1" dirty="0">
                <a:latin typeface="Arial"/>
                <a:cs typeface="Arial"/>
              </a:rPr>
              <a:t>=</a:t>
            </a:r>
            <a:r>
              <a:rPr sz="2400" b="1" spc="-15" dirty="0">
                <a:latin typeface="Arial"/>
                <a:cs typeface="Arial"/>
              </a:rPr>
              <a:t> </a:t>
            </a:r>
            <a:r>
              <a:rPr sz="2400" b="1" i="1" spc="-5" dirty="0">
                <a:latin typeface="Arial"/>
                <a:cs typeface="Arial"/>
              </a:rPr>
              <a:t>x</a:t>
            </a:r>
            <a:r>
              <a:rPr sz="2400" b="1" spc="-7" baseline="-20833" dirty="0">
                <a:latin typeface="Arial"/>
                <a:cs typeface="Arial"/>
              </a:rPr>
              <a:t>0</a:t>
            </a:r>
            <a:endParaRPr sz="2400" baseline="-20833" dirty="0">
              <a:latin typeface="Arial"/>
              <a:cs typeface="Arial"/>
            </a:endParaRPr>
          </a:p>
          <a:p>
            <a:pPr marL="215265" indent="-190500">
              <a:lnSpc>
                <a:spcPct val="100000"/>
              </a:lnSpc>
              <a:spcBef>
                <a:spcPts val="395"/>
              </a:spcBef>
              <a:buChar char="•"/>
              <a:tabLst>
                <a:tab pos="215900" algn="l"/>
              </a:tabLst>
            </a:pPr>
            <a:r>
              <a:rPr sz="2400" spc="-5" dirty="0">
                <a:latin typeface="Arial"/>
                <a:cs typeface="Arial"/>
              </a:rPr>
              <a:t>How </a:t>
            </a:r>
            <a:r>
              <a:rPr sz="2400" dirty="0">
                <a:latin typeface="Arial"/>
                <a:cs typeface="Arial"/>
              </a:rPr>
              <a:t>many </a:t>
            </a:r>
            <a:r>
              <a:rPr sz="2400" spc="-5" dirty="0">
                <a:latin typeface="Arial"/>
                <a:cs typeface="Arial"/>
              </a:rPr>
              <a:t>keys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10" dirty="0">
                <a:latin typeface="Arial"/>
                <a:cs typeface="Arial"/>
              </a:rPr>
              <a:t>we </a:t>
            </a:r>
            <a:r>
              <a:rPr sz="2400" spc="-5" dirty="0">
                <a:latin typeface="Arial"/>
                <a:cs typeface="Arial"/>
              </a:rPr>
              <a:t>need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?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2114" y="3863859"/>
            <a:ext cx="8054963" cy="259383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18</a:t>
            </a:fld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0238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Attack</a:t>
            </a:r>
            <a:r>
              <a:rPr spc="-70" dirty="0"/>
              <a:t> </a:t>
            </a:r>
            <a:r>
              <a:rPr dirty="0"/>
              <a:t>models: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499895"/>
            <a:ext cx="8394700" cy="41445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125" marR="4862830">
              <a:lnSpc>
                <a:spcPct val="111200"/>
              </a:lnSpc>
              <a:spcBef>
                <a:spcPts val="100"/>
              </a:spcBef>
            </a:pPr>
            <a:r>
              <a:rPr sz="2800" dirty="0"/>
              <a:t>Known</a:t>
            </a:r>
            <a:r>
              <a:rPr lang="en-US" sz="2800" dirty="0"/>
              <a:t> </a:t>
            </a:r>
            <a:r>
              <a:rPr sz="2800" dirty="0" err="1"/>
              <a:t>ciphertext</a:t>
            </a:r>
            <a:r>
              <a:rPr lang="en-US" sz="2800" dirty="0"/>
              <a:t>.</a:t>
            </a:r>
            <a:r>
              <a:rPr sz="2800" dirty="0"/>
              <a:t> </a:t>
            </a:r>
            <a:endParaRPr lang="en-US" sz="2800" dirty="0" smtClean="0"/>
          </a:p>
          <a:p>
            <a:pPr marL="111125" marR="4862830">
              <a:lnSpc>
                <a:spcPct val="111200"/>
              </a:lnSpc>
              <a:spcBef>
                <a:spcPts val="100"/>
              </a:spcBef>
            </a:pPr>
            <a:r>
              <a:rPr sz="2800" dirty="0" smtClean="0"/>
              <a:t>Known </a:t>
            </a:r>
            <a:r>
              <a:rPr sz="2800" dirty="0"/>
              <a:t>plaintext</a:t>
            </a:r>
            <a:r>
              <a:rPr lang="en-US" sz="2800" dirty="0"/>
              <a:t>.</a:t>
            </a:r>
            <a:endParaRPr sz="2800" dirty="0"/>
          </a:p>
          <a:p>
            <a:pPr marL="111125" marR="3041650">
              <a:lnSpc>
                <a:spcPts val="3729"/>
              </a:lnSpc>
              <a:spcBef>
                <a:spcPts val="175"/>
              </a:spcBef>
            </a:pPr>
            <a:r>
              <a:rPr sz="2800" dirty="0"/>
              <a:t>Chosen plaintext (adaptive) </a:t>
            </a:r>
            <a:r>
              <a:rPr lang="en-US" sz="2800" dirty="0" smtClean="0"/>
              <a:t>.</a:t>
            </a:r>
            <a:r>
              <a:rPr sz="2800" dirty="0" smtClean="0"/>
              <a:t> </a:t>
            </a:r>
            <a:endParaRPr lang="en-US" sz="2800" dirty="0" smtClean="0"/>
          </a:p>
          <a:p>
            <a:pPr marL="111125" marR="3041650">
              <a:lnSpc>
                <a:spcPts val="3729"/>
              </a:lnSpc>
              <a:spcBef>
                <a:spcPts val="175"/>
              </a:spcBef>
            </a:pPr>
            <a:r>
              <a:rPr sz="2800" dirty="0" smtClean="0"/>
              <a:t>Chosen </a:t>
            </a:r>
            <a:r>
              <a:rPr sz="2800" dirty="0"/>
              <a:t>ciphertext (adaptive</a:t>
            </a:r>
            <a:r>
              <a:rPr sz="2800" dirty="0" smtClean="0"/>
              <a:t>)</a:t>
            </a:r>
            <a:r>
              <a:rPr lang="en-US" sz="2800" dirty="0" smtClean="0"/>
              <a:t>.</a:t>
            </a:r>
            <a:endParaRPr sz="2800" dirty="0"/>
          </a:p>
          <a:p>
            <a:pPr marL="111125">
              <a:lnSpc>
                <a:spcPct val="100000"/>
              </a:lnSpc>
              <a:spcBef>
                <a:spcPts val="175"/>
              </a:spcBef>
            </a:pPr>
            <a:r>
              <a:rPr sz="2800" b="1" spc="-5" dirty="0">
                <a:solidFill>
                  <a:srgbClr val="3333CC"/>
                </a:solidFill>
                <a:latin typeface="Arial"/>
                <a:cs typeface="Arial"/>
              </a:rPr>
              <a:t>What </a:t>
            </a:r>
            <a:r>
              <a:rPr sz="2800" b="1" dirty="0">
                <a:solidFill>
                  <a:srgbClr val="3333CC"/>
                </a:solidFill>
                <a:latin typeface="Arial"/>
                <a:cs typeface="Arial"/>
              </a:rPr>
              <a:t>are the </a:t>
            </a:r>
            <a:r>
              <a:rPr sz="2800" b="1" spc="-5" dirty="0">
                <a:solidFill>
                  <a:srgbClr val="3333CC"/>
                </a:solidFill>
                <a:latin typeface="Arial"/>
                <a:cs typeface="Arial"/>
              </a:rPr>
              <a:t>goals of the</a:t>
            </a:r>
            <a:r>
              <a:rPr sz="2800" b="1" spc="20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3333CC"/>
                </a:solidFill>
                <a:latin typeface="Arial"/>
                <a:cs typeface="Arial"/>
              </a:rPr>
              <a:t>attacker?</a:t>
            </a:r>
            <a:endParaRPr sz="2800" dirty="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05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Find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secret plaintext or part </a:t>
            </a:r>
            <a:r>
              <a:rPr sz="2400" dirty="0">
                <a:latin typeface="Arial"/>
                <a:cs typeface="Arial"/>
              </a:rPr>
              <a:t>of the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plaintext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Find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encryption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dirty="0" smtClean="0">
                <a:latin typeface="Arial"/>
                <a:cs typeface="Arial"/>
              </a:rPr>
              <a:t>key</a:t>
            </a:r>
            <a:r>
              <a:rPr lang="en-US" sz="2400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755015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Distinguish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encryption </a:t>
            </a:r>
            <a:r>
              <a:rPr sz="2400" dirty="0">
                <a:latin typeface="Arial"/>
                <a:cs typeface="Arial"/>
              </a:rPr>
              <a:t>of two </a:t>
            </a:r>
            <a:r>
              <a:rPr sz="2400" spc="-5" dirty="0">
                <a:latin typeface="Arial"/>
                <a:cs typeface="Arial"/>
              </a:rPr>
              <a:t>different</a:t>
            </a:r>
            <a:r>
              <a:rPr sz="2400" spc="65" dirty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plaintexts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sz="2800" b="1" spc="-5" dirty="0">
                <a:solidFill>
                  <a:srgbClr val="3333CC"/>
                </a:solidFill>
                <a:latin typeface="Arial"/>
                <a:cs typeface="Arial"/>
              </a:rPr>
              <a:t>How </a:t>
            </a:r>
            <a:r>
              <a:rPr sz="2800" b="1" dirty="0">
                <a:solidFill>
                  <a:srgbClr val="3333CC"/>
                </a:solidFill>
                <a:latin typeface="Arial"/>
                <a:cs typeface="Arial"/>
              </a:rPr>
              <a:t>clever is </a:t>
            </a:r>
            <a:r>
              <a:rPr sz="2800" b="1" spc="-5" dirty="0">
                <a:solidFill>
                  <a:srgbClr val="3333CC"/>
                </a:solidFill>
                <a:latin typeface="Arial"/>
                <a:cs typeface="Arial"/>
              </a:rPr>
              <a:t>the</a:t>
            </a:r>
            <a:r>
              <a:rPr sz="2800" b="1" spc="-10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3333CC"/>
                </a:solidFill>
                <a:latin typeface="Arial"/>
                <a:cs typeface="Arial"/>
              </a:rPr>
              <a:t>attacker?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76200"/>
            <a:ext cx="14738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580529"/>
            <a:ext cx="5803900" cy="562012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dirty="0">
                <a:latin typeface="Arial"/>
                <a:cs typeface="Arial"/>
              </a:rPr>
              <a:t>What is</a:t>
            </a:r>
            <a:r>
              <a:rPr sz="3200" spc="-2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cryptography?</a:t>
            </a:r>
          </a:p>
          <a:p>
            <a:pPr marL="353695" indent="-341630">
              <a:lnSpc>
                <a:spcPct val="100000"/>
              </a:lnSpc>
              <a:spcBef>
                <a:spcPts val="7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dirty="0">
                <a:latin typeface="Arial"/>
                <a:cs typeface="Arial"/>
              </a:rPr>
              <a:t>Brief crypto</a:t>
            </a:r>
            <a:r>
              <a:rPr sz="3200" spc="-40" dirty="0">
                <a:latin typeface="Arial"/>
                <a:cs typeface="Arial"/>
              </a:rPr>
              <a:t> </a:t>
            </a:r>
            <a:r>
              <a:rPr sz="3200" dirty="0" smtClean="0">
                <a:latin typeface="Arial"/>
                <a:cs typeface="Arial"/>
              </a:rPr>
              <a:t>history</a:t>
            </a:r>
            <a:r>
              <a:rPr lang="en-US" sz="3200" dirty="0" smtClean="0">
                <a:latin typeface="Arial"/>
                <a:cs typeface="Arial"/>
              </a:rPr>
              <a:t>.</a:t>
            </a:r>
            <a:endParaRPr sz="32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7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dirty="0">
                <a:latin typeface="Arial"/>
                <a:cs typeface="Arial"/>
              </a:rPr>
              <a:t>Security</a:t>
            </a:r>
            <a:r>
              <a:rPr sz="3200" spc="-20" dirty="0">
                <a:latin typeface="Arial"/>
                <a:cs typeface="Arial"/>
              </a:rPr>
              <a:t> </a:t>
            </a:r>
            <a:r>
              <a:rPr sz="3200" dirty="0" smtClean="0">
                <a:latin typeface="Arial"/>
                <a:cs typeface="Arial"/>
              </a:rPr>
              <a:t>issues</a:t>
            </a:r>
            <a:r>
              <a:rPr lang="en-US" sz="3200" dirty="0" smtClean="0">
                <a:latin typeface="Arial"/>
                <a:cs typeface="Arial"/>
              </a:rPr>
              <a:t>.</a:t>
            </a:r>
            <a:endParaRPr sz="32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70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dirty="0">
                <a:latin typeface="Arial"/>
                <a:cs typeface="Arial"/>
              </a:rPr>
              <a:t>Symmetric</a:t>
            </a:r>
            <a:r>
              <a:rPr sz="3200" spc="-50" dirty="0">
                <a:latin typeface="Arial"/>
                <a:cs typeface="Arial"/>
              </a:rPr>
              <a:t> </a:t>
            </a:r>
            <a:r>
              <a:rPr sz="3200" dirty="0" smtClean="0">
                <a:latin typeface="Arial"/>
                <a:cs typeface="Arial"/>
              </a:rPr>
              <a:t>cryptography</a:t>
            </a:r>
            <a:r>
              <a:rPr lang="en-US" sz="3200" dirty="0" smtClean="0">
                <a:latin typeface="Arial"/>
                <a:cs typeface="Arial"/>
              </a:rPr>
              <a:t>:</a:t>
            </a:r>
            <a:endParaRPr sz="32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65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Stream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spc="-5" dirty="0" smtClean="0">
                <a:latin typeface="Arial"/>
                <a:cs typeface="Arial"/>
              </a:rPr>
              <a:t>ciphers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50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Block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 smtClean="0">
                <a:latin typeface="Arial"/>
                <a:cs typeface="Arial"/>
              </a:rPr>
              <a:t>ciphers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50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Hash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 smtClean="0">
                <a:latin typeface="Arial"/>
                <a:cs typeface="Arial"/>
              </a:rPr>
              <a:t>functions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55"/>
              </a:spcBef>
              <a:buChar char="•"/>
              <a:tabLst>
                <a:tab pos="353695" algn="l"/>
                <a:tab pos="354330" algn="l"/>
              </a:tabLst>
            </a:pPr>
            <a:r>
              <a:rPr sz="3200" dirty="0">
                <a:latin typeface="Arial"/>
                <a:cs typeface="Arial"/>
              </a:rPr>
              <a:t>Asymmetric</a:t>
            </a:r>
            <a:r>
              <a:rPr sz="3200" spc="-25" dirty="0">
                <a:latin typeface="Arial"/>
                <a:cs typeface="Arial"/>
              </a:rPr>
              <a:t> </a:t>
            </a:r>
            <a:r>
              <a:rPr sz="3200" dirty="0" smtClean="0">
                <a:latin typeface="Arial"/>
                <a:cs typeface="Arial"/>
              </a:rPr>
              <a:t>cryptography</a:t>
            </a:r>
            <a:r>
              <a:rPr lang="en-US" sz="3200" dirty="0" smtClean="0">
                <a:latin typeface="Arial"/>
                <a:cs typeface="Arial"/>
              </a:rPr>
              <a:t>:</a:t>
            </a:r>
            <a:endParaRPr sz="32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65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Factoring based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 smtClean="0">
                <a:latin typeface="Arial"/>
                <a:cs typeface="Arial"/>
              </a:rPr>
              <a:t>mechanisms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60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Discrete </a:t>
            </a:r>
            <a:r>
              <a:rPr sz="2800" spc="-5" dirty="0" smtClean="0">
                <a:latin typeface="Arial"/>
                <a:cs typeface="Arial"/>
              </a:rPr>
              <a:t>Logarithms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50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Digital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spc="-5" dirty="0" smtClean="0">
                <a:latin typeface="Arial"/>
                <a:cs typeface="Arial"/>
              </a:rPr>
              <a:t>signatures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45"/>
              </a:spcBef>
              <a:buChar char="–"/>
              <a:tabLst>
                <a:tab pos="755015" algn="l"/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Quantum Resistant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 smtClean="0">
                <a:latin typeface="Arial"/>
                <a:cs typeface="Arial"/>
              </a:rPr>
              <a:t>Crypto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483345" y="6260693"/>
            <a:ext cx="12509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2</a:t>
            </a:r>
            <a:endParaRPr sz="1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940552" y="2997707"/>
            <a:ext cx="2265045" cy="608330"/>
          </a:xfrm>
          <a:prstGeom prst="rect">
            <a:avLst/>
          </a:prstGeom>
          <a:ln w="9144">
            <a:solidFill>
              <a:srgbClr val="3333CC"/>
            </a:solidFill>
          </a:ln>
        </p:spPr>
        <p:txBody>
          <a:bodyPr vert="horz" wrap="square" lIns="0" tIns="19685" rIns="0" bIns="0" rtlCol="0">
            <a:spAutoFit/>
          </a:bodyPr>
          <a:lstStyle/>
          <a:p>
            <a:pPr marL="92075">
              <a:lnSpc>
                <a:spcPts val="2090"/>
              </a:lnSpc>
              <a:spcBef>
                <a:spcPts val="155"/>
              </a:spcBef>
            </a:pPr>
            <a:r>
              <a:rPr sz="1800" spc="-25" dirty="0">
                <a:solidFill>
                  <a:srgbClr val="3333CC"/>
                </a:solidFill>
                <a:latin typeface="Arial"/>
                <a:cs typeface="Arial"/>
              </a:rPr>
              <a:t>Want </a:t>
            </a:r>
            <a:r>
              <a:rPr sz="1800" dirty="0">
                <a:solidFill>
                  <a:srgbClr val="3333CC"/>
                </a:solidFill>
                <a:latin typeface="Arial"/>
                <a:cs typeface="Arial"/>
              </a:rPr>
              <a:t>to </a:t>
            </a: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learn</a:t>
            </a:r>
            <a:r>
              <a:rPr sz="1800" spc="-1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more?</a:t>
            </a:r>
            <a:endParaRPr sz="1800" dirty="0">
              <a:latin typeface="Arial"/>
              <a:cs typeface="Arial"/>
            </a:endParaRPr>
          </a:p>
          <a:p>
            <a:pPr marL="92075">
              <a:lnSpc>
                <a:spcPts val="2090"/>
              </a:lnSpc>
            </a:pP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Look up </a:t>
            </a:r>
            <a:r>
              <a:rPr sz="1800" dirty="0">
                <a:solidFill>
                  <a:srgbClr val="3333CC"/>
                </a:solidFill>
                <a:latin typeface="Arial"/>
                <a:cs typeface="Arial"/>
              </a:rPr>
              <a:t>UNIK</a:t>
            </a:r>
            <a:r>
              <a:rPr sz="1800" spc="-3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4220</a:t>
            </a:r>
            <a:endParaRPr sz="1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5137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Does secure ciphers</a:t>
            </a:r>
            <a:r>
              <a:rPr spc="15" dirty="0"/>
              <a:t> </a:t>
            </a:r>
            <a:r>
              <a:rPr spc="-5" dirty="0"/>
              <a:t>exist?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1500813"/>
            <a:ext cx="4281805" cy="1713230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6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What is a </a:t>
            </a:r>
            <a:r>
              <a:rPr sz="2800" dirty="0">
                <a:latin typeface="Arial"/>
                <a:cs typeface="Arial"/>
              </a:rPr>
              <a:t>secure</a:t>
            </a:r>
            <a:r>
              <a:rPr sz="2800" spc="-3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cipher?</a:t>
            </a:r>
            <a:endParaRPr sz="28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2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Perfect </a:t>
            </a:r>
            <a:r>
              <a:rPr sz="2400" spc="-5" dirty="0" smtClean="0">
                <a:latin typeface="Arial"/>
                <a:cs typeface="Arial"/>
              </a:rPr>
              <a:t>security</a:t>
            </a:r>
            <a:r>
              <a:rPr lang="en-US" sz="2400" spc="-5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Computational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dirty="0" smtClean="0">
                <a:latin typeface="Arial"/>
                <a:cs typeface="Arial"/>
              </a:rPr>
              <a:t>security</a:t>
            </a:r>
            <a:r>
              <a:rPr lang="en-US" sz="2400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Char char="–"/>
              <a:tabLst>
                <a:tab pos="755650" algn="l"/>
              </a:tabLst>
            </a:pPr>
            <a:r>
              <a:rPr sz="2400" spc="-5" dirty="0">
                <a:latin typeface="Arial"/>
                <a:cs typeface="Arial"/>
              </a:rPr>
              <a:t>Provable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dirty="0" smtClean="0">
                <a:latin typeface="Arial"/>
                <a:cs typeface="Arial"/>
              </a:rPr>
              <a:t>security</a:t>
            </a:r>
            <a:r>
              <a:rPr lang="en-US" sz="2400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62059" y="2667000"/>
            <a:ext cx="4614302" cy="3828592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20</a:t>
            </a:fld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1981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ETCRRM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2930" y="1291590"/>
            <a:ext cx="5544820" cy="4405630"/>
          </a:xfrm>
          <a:prstGeom prst="rect">
            <a:avLst/>
          </a:prstGeom>
        </p:spPr>
        <p:txBody>
          <a:bodyPr vert="horz" wrap="square" lIns="0" tIns="41910" rIns="0" bIns="0" rtlCol="0">
            <a:spAutoFit/>
          </a:bodyPr>
          <a:lstStyle/>
          <a:p>
            <a:pPr marL="367665" marR="736600" indent="-355600">
              <a:lnSpc>
                <a:spcPct val="93000"/>
              </a:lnSpc>
              <a:spcBef>
                <a:spcPts val="330"/>
              </a:spcBef>
              <a:buChar char="•"/>
              <a:tabLst>
                <a:tab pos="367665" algn="l"/>
                <a:tab pos="368300" algn="l"/>
              </a:tabLst>
            </a:pPr>
            <a:r>
              <a:rPr sz="2800" dirty="0">
                <a:latin typeface="Arial"/>
                <a:cs typeface="Arial"/>
              </a:rPr>
              <a:t>Electronic </a:t>
            </a:r>
            <a:r>
              <a:rPr sz="2800" spc="-5" dirty="0">
                <a:latin typeface="Arial"/>
                <a:cs typeface="Arial"/>
              </a:rPr>
              <a:t>Teleprinter  </a:t>
            </a:r>
            <a:r>
              <a:rPr sz="2800" dirty="0">
                <a:latin typeface="Arial"/>
                <a:cs typeface="Arial"/>
              </a:rPr>
              <a:t>Cryptographic </a:t>
            </a:r>
            <a:r>
              <a:rPr sz="2800" spc="-5" dirty="0">
                <a:latin typeface="Arial"/>
                <a:cs typeface="Arial"/>
              </a:rPr>
              <a:t>Regenerative  </a:t>
            </a:r>
            <a:r>
              <a:rPr sz="2800" dirty="0">
                <a:latin typeface="Arial"/>
                <a:cs typeface="Arial"/>
              </a:rPr>
              <a:t>Repeater </a:t>
            </a:r>
            <a:r>
              <a:rPr sz="2800" spc="-5" dirty="0">
                <a:latin typeface="Arial"/>
                <a:cs typeface="Arial"/>
              </a:rPr>
              <a:t>Mixer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(ETCRRM</a:t>
            </a:r>
            <a:r>
              <a:rPr sz="2800" spc="-5" dirty="0" smtClean="0">
                <a:latin typeface="Arial"/>
                <a:cs typeface="Arial"/>
              </a:rPr>
              <a:t>)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67665" marR="5080" indent="-355600">
              <a:lnSpc>
                <a:spcPts val="3120"/>
              </a:lnSpc>
              <a:spcBef>
                <a:spcPts val="675"/>
              </a:spcBef>
              <a:buChar char="•"/>
              <a:tabLst>
                <a:tab pos="367665" algn="l"/>
                <a:tab pos="368300" algn="l"/>
              </a:tabLst>
            </a:pPr>
            <a:r>
              <a:rPr sz="2800" dirty="0">
                <a:latin typeface="Arial"/>
                <a:cs typeface="Arial"/>
              </a:rPr>
              <a:t>Invented </a:t>
            </a:r>
            <a:r>
              <a:rPr sz="2800" spc="-5" dirty="0">
                <a:latin typeface="Arial"/>
                <a:cs typeface="Arial"/>
              </a:rPr>
              <a:t>by the Norwegian Army  Signal Corps in</a:t>
            </a:r>
            <a:r>
              <a:rPr sz="2800" spc="30" dirty="0">
                <a:latin typeface="Arial"/>
                <a:cs typeface="Arial"/>
              </a:rPr>
              <a:t> </a:t>
            </a:r>
            <a:r>
              <a:rPr sz="2800" spc="-5" dirty="0" smtClean="0">
                <a:latin typeface="Arial"/>
                <a:cs typeface="Arial"/>
              </a:rPr>
              <a:t>1950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67665" indent="-355600">
              <a:lnSpc>
                <a:spcPct val="100000"/>
              </a:lnSpc>
              <a:spcBef>
                <a:spcPts val="300"/>
              </a:spcBef>
              <a:buChar char="•"/>
              <a:tabLst>
                <a:tab pos="367665" algn="l"/>
                <a:tab pos="368300" algn="l"/>
              </a:tabLst>
            </a:pPr>
            <a:r>
              <a:rPr sz="2800" spc="-5" dirty="0">
                <a:latin typeface="Arial"/>
                <a:cs typeface="Arial"/>
              </a:rPr>
              <a:t>Bjørn Rørholt, </a:t>
            </a:r>
            <a:r>
              <a:rPr sz="2800" spc="-5" dirty="0" err="1">
                <a:latin typeface="Arial"/>
                <a:cs typeface="Arial"/>
              </a:rPr>
              <a:t>Kåre</a:t>
            </a:r>
            <a:r>
              <a:rPr sz="2800" spc="45" dirty="0">
                <a:latin typeface="Arial"/>
                <a:cs typeface="Arial"/>
              </a:rPr>
              <a:t> </a:t>
            </a:r>
            <a:r>
              <a:rPr sz="2800" spc="-5" dirty="0" err="1" smtClean="0">
                <a:latin typeface="Arial"/>
                <a:cs typeface="Arial"/>
              </a:rPr>
              <a:t>Mesingseth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67665" indent="-355600">
              <a:lnSpc>
                <a:spcPct val="100000"/>
              </a:lnSpc>
              <a:spcBef>
                <a:spcPts val="370"/>
              </a:spcBef>
              <a:buChar char="•"/>
              <a:tabLst>
                <a:tab pos="367665" algn="l"/>
                <a:tab pos="368300" algn="l"/>
              </a:tabLst>
            </a:pPr>
            <a:r>
              <a:rPr sz="2800" dirty="0">
                <a:latin typeface="Arial"/>
                <a:cs typeface="Arial"/>
              </a:rPr>
              <a:t>Produced </a:t>
            </a:r>
            <a:r>
              <a:rPr sz="2800" spc="-5" dirty="0">
                <a:latin typeface="Arial"/>
                <a:cs typeface="Arial"/>
              </a:rPr>
              <a:t>by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10" dirty="0" smtClean="0">
                <a:latin typeface="Arial"/>
                <a:cs typeface="Arial"/>
              </a:rPr>
              <a:t>STK</a:t>
            </a:r>
            <a:r>
              <a:rPr lang="en-US" sz="2800" spc="-1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67665" marR="814705" indent="-355600">
              <a:lnSpc>
                <a:spcPts val="3130"/>
              </a:lnSpc>
              <a:spcBef>
                <a:spcPts val="660"/>
              </a:spcBef>
              <a:buChar char="•"/>
              <a:tabLst>
                <a:tab pos="367665" algn="l"/>
                <a:tab pos="368300" algn="l"/>
              </a:tabLst>
            </a:pPr>
            <a:r>
              <a:rPr sz="2800" spc="-5" dirty="0">
                <a:latin typeface="Arial"/>
                <a:cs typeface="Arial"/>
              </a:rPr>
              <a:t>Used for ”Hot-line” between  Moskva </a:t>
            </a:r>
            <a:r>
              <a:rPr sz="2800" dirty="0">
                <a:latin typeface="Arial"/>
                <a:cs typeface="Arial"/>
              </a:rPr>
              <a:t>and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Washington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67665" indent="-355600">
              <a:lnSpc>
                <a:spcPct val="100000"/>
              </a:lnSpc>
              <a:spcBef>
                <a:spcPts val="295"/>
              </a:spcBef>
              <a:buChar char="•"/>
              <a:tabLst>
                <a:tab pos="367665" algn="l"/>
                <a:tab pos="368300" algn="l"/>
              </a:tabLst>
            </a:pPr>
            <a:r>
              <a:rPr sz="2800" spc="-5" dirty="0">
                <a:latin typeface="Arial"/>
                <a:cs typeface="Arial"/>
              </a:rPr>
              <a:t>About 2000 </a:t>
            </a:r>
            <a:r>
              <a:rPr sz="2800" dirty="0">
                <a:latin typeface="Arial"/>
                <a:cs typeface="Arial"/>
              </a:rPr>
              <a:t>devices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produced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59880" y="1700783"/>
            <a:ext cx="1918716" cy="3822191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21</a:t>
            </a:fld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8338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White House Crypto Room</a:t>
            </a:r>
            <a:r>
              <a:rPr spc="15" dirty="0"/>
              <a:t> </a:t>
            </a:r>
            <a:r>
              <a:rPr spc="-5" dirty="0"/>
              <a:t>1960s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92095" y="1196339"/>
            <a:ext cx="4230624" cy="482498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22</a:t>
            </a:fld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8154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Producing key </a:t>
            </a:r>
            <a:r>
              <a:rPr spc="-5" dirty="0"/>
              <a:t>tape </a:t>
            </a:r>
            <a:r>
              <a:rPr dirty="0"/>
              <a:t>for the one-time</a:t>
            </a:r>
            <a:r>
              <a:rPr spc="-105" dirty="0"/>
              <a:t> </a:t>
            </a:r>
            <a:r>
              <a:rPr spc="-5" dirty="0"/>
              <a:t>pad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52800" y="1700889"/>
            <a:ext cx="5562600" cy="4370977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7868" y="3860291"/>
            <a:ext cx="2738628" cy="2109216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69847" y="1557527"/>
            <a:ext cx="1033272" cy="2060448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23</a:t>
            </a:fld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60422" y="527430"/>
            <a:ext cx="44215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Symmetric</a:t>
            </a:r>
            <a:r>
              <a:rPr spc="-50" dirty="0"/>
              <a:t> </a:t>
            </a:r>
            <a:r>
              <a:rPr dirty="0"/>
              <a:t>encryption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48129"/>
            <a:ext cx="7151370" cy="85026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353695" marR="5080" indent="-341630">
              <a:lnSpc>
                <a:spcPts val="314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Is it </a:t>
            </a:r>
            <a:r>
              <a:rPr sz="2800" dirty="0">
                <a:latin typeface="Arial"/>
                <a:cs typeface="Arial"/>
              </a:rPr>
              <a:t>possible to design </a:t>
            </a:r>
            <a:r>
              <a:rPr sz="2800" spc="-5" dirty="0">
                <a:latin typeface="Arial"/>
                <a:cs typeface="Arial"/>
              </a:rPr>
              <a:t>secure and </a:t>
            </a:r>
            <a:r>
              <a:rPr sz="2800" dirty="0">
                <a:latin typeface="Arial"/>
                <a:cs typeface="Arial"/>
              </a:rPr>
              <a:t>practical  </a:t>
            </a:r>
            <a:r>
              <a:rPr sz="2800" spc="-5" dirty="0">
                <a:latin typeface="Arial"/>
                <a:cs typeface="Arial"/>
              </a:rPr>
              <a:t>crypto?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493013"/>
            <a:ext cx="711009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5" dirty="0"/>
              <a:t>Stream Cipher </a:t>
            </a:r>
            <a:r>
              <a:rPr sz="4000" dirty="0"/>
              <a:t>vs. </a:t>
            </a:r>
            <a:r>
              <a:rPr sz="4000" spc="-5" dirty="0"/>
              <a:t>Block</a:t>
            </a:r>
            <a:r>
              <a:rPr sz="4000" dirty="0"/>
              <a:t> </a:t>
            </a:r>
            <a:r>
              <a:rPr sz="4000" spc="-5" dirty="0"/>
              <a:t>Cipher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6127241" y="4786376"/>
            <a:ext cx="1974214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Ciphertext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blocks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13728" y="1562811"/>
            <a:ext cx="179260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Arial"/>
                <a:cs typeface="Arial"/>
              </a:rPr>
              <a:t>Plaintext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blocks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062216" y="3610355"/>
            <a:ext cx="173990" cy="609600"/>
          </a:xfrm>
          <a:custGeom>
            <a:avLst/>
            <a:gdLst/>
            <a:ahLst/>
            <a:cxnLst/>
            <a:rect l="l" t="t" r="r" b="b"/>
            <a:pathLst>
              <a:path w="173990" h="609600">
                <a:moveTo>
                  <a:pt x="57911" y="435864"/>
                </a:moveTo>
                <a:lnTo>
                  <a:pt x="0" y="435864"/>
                </a:lnTo>
                <a:lnTo>
                  <a:pt x="86867" y="609600"/>
                </a:lnTo>
                <a:lnTo>
                  <a:pt x="159257" y="464820"/>
                </a:lnTo>
                <a:lnTo>
                  <a:pt x="57911" y="464820"/>
                </a:lnTo>
                <a:lnTo>
                  <a:pt x="57911" y="435864"/>
                </a:lnTo>
                <a:close/>
              </a:path>
              <a:path w="173990" h="609600">
                <a:moveTo>
                  <a:pt x="115824" y="0"/>
                </a:moveTo>
                <a:lnTo>
                  <a:pt x="57911" y="0"/>
                </a:lnTo>
                <a:lnTo>
                  <a:pt x="57911" y="464820"/>
                </a:lnTo>
                <a:lnTo>
                  <a:pt x="115824" y="464820"/>
                </a:lnTo>
                <a:lnTo>
                  <a:pt x="115824" y="0"/>
                </a:lnTo>
                <a:close/>
              </a:path>
              <a:path w="173990" h="609600">
                <a:moveTo>
                  <a:pt x="173735" y="435864"/>
                </a:moveTo>
                <a:lnTo>
                  <a:pt x="115824" y="435864"/>
                </a:lnTo>
                <a:lnTo>
                  <a:pt x="115824" y="464820"/>
                </a:lnTo>
                <a:lnTo>
                  <a:pt x="159257" y="464820"/>
                </a:lnTo>
                <a:lnTo>
                  <a:pt x="173735" y="43586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435090" y="4220717"/>
            <a:ext cx="1440180" cy="431800"/>
          </a:xfrm>
          <a:prstGeom prst="rect">
            <a:avLst/>
          </a:prstGeom>
          <a:solidFill>
            <a:srgbClr val="FFFF9D"/>
          </a:solidFill>
          <a:ln w="38100">
            <a:solidFill>
              <a:srgbClr val="FF0000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414655">
              <a:lnSpc>
                <a:spcPct val="100000"/>
              </a:lnSpc>
              <a:spcBef>
                <a:spcPts val="260"/>
              </a:spcBef>
            </a:pPr>
            <a:r>
              <a:rPr sz="2000" dirty="0">
                <a:latin typeface="Arial"/>
                <a:cs typeface="Arial"/>
              </a:rPr>
              <a:t>n</a:t>
            </a:r>
            <a:r>
              <a:rPr sz="2000" spc="-1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bits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045453" y="5361533"/>
            <a:ext cx="196215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rial"/>
                <a:cs typeface="Arial"/>
              </a:rPr>
              <a:t>Block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cipher</a:t>
            </a:r>
            <a:endParaRPr sz="2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48071" y="3214116"/>
            <a:ext cx="786765" cy="448309"/>
          </a:xfrm>
          <a:prstGeom prst="rect">
            <a:avLst/>
          </a:prstGeom>
          <a:solidFill>
            <a:srgbClr val="A2FAB8"/>
          </a:solidFill>
          <a:ln w="12192">
            <a:solidFill>
              <a:srgbClr val="000000"/>
            </a:solidFill>
          </a:ln>
        </p:spPr>
        <p:txBody>
          <a:bodyPr vert="horz" wrap="square" lIns="0" tIns="55244" rIns="0" bIns="0" rtlCol="0">
            <a:spAutoFit/>
          </a:bodyPr>
          <a:lstStyle/>
          <a:p>
            <a:pPr marL="175260">
              <a:lnSpc>
                <a:spcPct val="100000"/>
              </a:lnSpc>
              <a:spcBef>
                <a:spcPts val="434"/>
              </a:spcBef>
            </a:pPr>
            <a:r>
              <a:rPr sz="2000" dirty="0">
                <a:latin typeface="Arial"/>
                <a:cs typeface="Arial"/>
              </a:rPr>
              <a:t>Key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934455" y="3342132"/>
            <a:ext cx="533400" cy="173990"/>
          </a:xfrm>
          <a:custGeom>
            <a:avLst/>
            <a:gdLst/>
            <a:ahLst/>
            <a:cxnLst/>
            <a:rect l="l" t="t" r="r" b="b"/>
            <a:pathLst>
              <a:path w="533400" h="173989">
                <a:moveTo>
                  <a:pt x="359664" y="0"/>
                </a:moveTo>
                <a:lnTo>
                  <a:pt x="359664" y="173735"/>
                </a:lnTo>
                <a:lnTo>
                  <a:pt x="475488" y="115823"/>
                </a:lnTo>
                <a:lnTo>
                  <a:pt x="388620" y="115823"/>
                </a:lnTo>
                <a:lnTo>
                  <a:pt x="388620" y="57912"/>
                </a:lnTo>
                <a:lnTo>
                  <a:pt x="475488" y="57912"/>
                </a:lnTo>
                <a:lnTo>
                  <a:pt x="359664" y="0"/>
                </a:lnTo>
                <a:close/>
              </a:path>
              <a:path w="533400" h="173989">
                <a:moveTo>
                  <a:pt x="359664" y="57912"/>
                </a:moveTo>
                <a:lnTo>
                  <a:pt x="0" y="57912"/>
                </a:lnTo>
                <a:lnTo>
                  <a:pt x="0" y="115823"/>
                </a:lnTo>
                <a:lnTo>
                  <a:pt x="359664" y="115823"/>
                </a:lnTo>
                <a:lnTo>
                  <a:pt x="359664" y="57912"/>
                </a:lnTo>
                <a:close/>
              </a:path>
              <a:path w="533400" h="173989">
                <a:moveTo>
                  <a:pt x="475488" y="57912"/>
                </a:moveTo>
                <a:lnTo>
                  <a:pt x="388620" y="57912"/>
                </a:lnTo>
                <a:lnTo>
                  <a:pt x="388620" y="115823"/>
                </a:lnTo>
                <a:lnTo>
                  <a:pt x="475488" y="115823"/>
                </a:lnTo>
                <a:lnTo>
                  <a:pt x="533400" y="86867"/>
                </a:lnTo>
                <a:lnTo>
                  <a:pt x="475488" y="5791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499859" y="3144011"/>
            <a:ext cx="1438910" cy="645160"/>
          </a:xfrm>
          <a:prstGeom prst="rect">
            <a:avLst/>
          </a:prstGeom>
          <a:solidFill>
            <a:srgbClr val="00CC99"/>
          </a:solidFill>
          <a:ln w="12192">
            <a:solidFill>
              <a:srgbClr val="000000"/>
            </a:solidFill>
          </a:ln>
        </p:spPr>
        <p:txBody>
          <a:bodyPr vert="horz" wrap="square" lIns="0" tIns="38735" rIns="0" bIns="0" rtlCol="0">
            <a:spAutoFit/>
          </a:bodyPr>
          <a:lstStyle/>
          <a:p>
            <a:pPr marL="343535" marR="335915" indent="63500">
              <a:lnSpc>
                <a:spcPts val="2230"/>
              </a:lnSpc>
              <a:spcBef>
                <a:spcPts val="305"/>
              </a:spcBef>
            </a:pPr>
            <a:r>
              <a:rPr sz="2000" dirty="0">
                <a:latin typeface="Arial"/>
                <a:cs typeface="Arial"/>
              </a:rPr>
              <a:t>Block  </a:t>
            </a:r>
            <a:r>
              <a:rPr sz="2000" spc="5" dirty="0">
                <a:latin typeface="Arial"/>
                <a:cs typeface="Arial"/>
              </a:rPr>
              <a:t>C</a:t>
            </a:r>
            <a:r>
              <a:rPr sz="2000" dirty="0">
                <a:latin typeface="Arial"/>
                <a:cs typeface="Arial"/>
              </a:rPr>
              <a:t>ip</a:t>
            </a:r>
            <a:r>
              <a:rPr sz="2000" spc="5" dirty="0">
                <a:latin typeface="Arial"/>
                <a:cs typeface="Arial"/>
              </a:rPr>
              <a:t>h</a:t>
            </a:r>
            <a:r>
              <a:rPr sz="2000" dirty="0">
                <a:latin typeface="Arial"/>
                <a:cs typeface="Arial"/>
              </a:rPr>
              <a:t>er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062216" y="2528316"/>
            <a:ext cx="173990" cy="609600"/>
          </a:xfrm>
          <a:custGeom>
            <a:avLst/>
            <a:gdLst/>
            <a:ahLst/>
            <a:cxnLst/>
            <a:rect l="l" t="t" r="r" b="b"/>
            <a:pathLst>
              <a:path w="173990" h="609600">
                <a:moveTo>
                  <a:pt x="57911" y="435863"/>
                </a:moveTo>
                <a:lnTo>
                  <a:pt x="0" y="435863"/>
                </a:lnTo>
                <a:lnTo>
                  <a:pt x="86867" y="609600"/>
                </a:lnTo>
                <a:lnTo>
                  <a:pt x="159257" y="464820"/>
                </a:lnTo>
                <a:lnTo>
                  <a:pt x="57911" y="464820"/>
                </a:lnTo>
                <a:lnTo>
                  <a:pt x="57911" y="435863"/>
                </a:lnTo>
                <a:close/>
              </a:path>
              <a:path w="173990" h="609600">
                <a:moveTo>
                  <a:pt x="115824" y="0"/>
                </a:moveTo>
                <a:lnTo>
                  <a:pt x="57911" y="0"/>
                </a:lnTo>
                <a:lnTo>
                  <a:pt x="57911" y="464820"/>
                </a:lnTo>
                <a:lnTo>
                  <a:pt x="115824" y="464820"/>
                </a:lnTo>
                <a:lnTo>
                  <a:pt x="115824" y="0"/>
                </a:lnTo>
                <a:close/>
              </a:path>
              <a:path w="173990" h="609600">
                <a:moveTo>
                  <a:pt x="173735" y="435863"/>
                </a:moveTo>
                <a:lnTo>
                  <a:pt x="115824" y="435863"/>
                </a:lnTo>
                <a:lnTo>
                  <a:pt x="115824" y="464820"/>
                </a:lnTo>
                <a:lnTo>
                  <a:pt x="159257" y="464820"/>
                </a:lnTo>
                <a:lnTo>
                  <a:pt x="173735" y="43586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424421" y="2140457"/>
            <a:ext cx="1438910" cy="433070"/>
          </a:xfrm>
          <a:prstGeom prst="rect">
            <a:avLst/>
          </a:prstGeom>
          <a:solidFill>
            <a:srgbClr val="FFFF9D"/>
          </a:solidFill>
          <a:ln w="38100">
            <a:solidFill>
              <a:srgbClr val="FF0000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414020">
              <a:lnSpc>
                <a:spcPct val="100000"/>
              </a:lnSpc>
              <a:spcBef>
                <a:spcPts val="260"/>
              </a:spcBef>
            </a:pPr>
            <a:r>
              <a:rPr sz="2000" dirty="0">
                <a:latin typeface="Arial"/>
                <a:cs typeface="Arial"/>
              </a:rPr>
              <a:t>n</a:t>
            </a:r>
            <a:r>
              <a:rPr sz="2000" spc="-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bits</a:t>
            </a:r>
            <a:endParaRPr sz="20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3163" y="4671440"/>
            <a:ext cx="4716780" cy="11512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880995" algn="l"/>
              </a:tabLst>
            </a:pPr>
            <a:r>
              <a:rPr sz="2000" dirty="0">
                <a:latin typeface="Arial"/>
                <a:cs typeface="Arial"/>
              </a:rPr>
              <a:t>Ciphertext</a:t>
            </a:r>
            <a:r>
              <a:rPr sz="2000" spc="-3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stream	</a:t>
            </a:r>
            <a:r>
              <a:rPr sz="3000" baseline="1388" dirty="0">
                <a:latin typeface="Arial"/>
                <a:cs typeface="Arial"/>
              </a:rPr>
              <a:t>Plaintext</a:t>
            </a:r>
            <a:r>
              <a:rPr sz="3000" spc="-120" baseline="1388" dirty="0">
                <a:latin typeface="Arial"/>
                <a:cs typeface="Arial"/>
              </a:rPr>
              <a:t> </a:t>
            </a:r>
            <a:r>
              <a:rPr sz="3000" baseline="1388" dirty="0">
                <a:latin typeface="Arial"/>
                <a:cs typeface="Arial"/>
              </a:rPr>
              <a:t>stream</a:t>
            </a:r>
            <a:endParaRPr sz="3000" baseline="1388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650">
              <a:latin typeface="Arial"/>
              <a:cs typeface="Arial"/>
            </a:endParaRPr>
          </a:p>
          <a:p>
            <a:pPr marL="1029969">
              <a:lnSpc>
                <a:spcPct val="100000"/>
              </a:lnSpc>
            </a:pPr>
            <a:r>
              <a:rPr sz="2800" spc="-5" dirty="0">
                <a:latin typeface="Arial"/>
                <a:cs typeface="Arial"/>
              </a:rPr>
              <a:t>Stream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cipher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2644139" y="4172711"/>
            <a:ext cx="1572895" cy="401320"/>
            <a:chOff x="2644139" y="4172711"/>
            <a:chExt cx="1572895" cy="401320"/>
          </a:xfrm>
        </p:grpSpPr>
        <p:sp>
          <p:nvSpPr>
            <p:cNvPr id="15" name="object 15"/>
            <p:cNvSpPr/>
            <p:nvPr/>
          </p:nvSpPr>
          <p:spPr>
            <a:xfrm>
              <a:off x="3226307" y="4178807"/>
              <a:ext cx="990600" cy="394970"/>
            </a:xfrm>
            <a:custGeom>
              <a:avLst/>
              <a:gdLst/>
              <a:ahLst/>
              <a:cxnLst/>
              <a:rect l="l" t="t" r="r" b="b"/>
              <a:pathLst>
                <a:path w="990600" h="394970">
                  <a:moveTo>
                    <a:pt x="990599" y="0"/>
                  </a:moveTo>
                  <a:lnTo>
                    <a:pt x="0" y="0"/>
                  </a:lnTo>
                  <a:lnTo>
                    <a:pt x="0" y="394715"/>
                  </a:lnTo>
                  <a:lnTo>
                    <a:pt x="990599" y="394715"/>
                  </a:lnTo>
                  <a:lnTo>
                    <a:pt x="990599" y="0"/>
                  </a:lnTo>
                  <a:close/>
                </a:path>
              </a:pathLst>
            </a:custGeom>
            <a:solidFill>
              <a:srgbClr val="FFFF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226307" y="4172711"/>
              <a:ext cx="990600" cy="12700"/>
            </a:xfrm>
            <a:custGeom>
              <a:avLst/>
              <a:gdLst/>
              <a:ahLst/>
              <a:cxnLst/>
              <a:rect l="l" t="t" r="r" b="b"/>
              <a:pathLst>
                <a:path w="990600" h="12700">
                  <a:moveTo>
                    <a:pt x="0" y="12191"/>
                  </a:moveTo>
                  <a:lnTo>
                    <a:pt x="990600" y="12191"/>
                  </a:lnTo>
                  <a:lnTo>
                    <a:pt x="990600" y="0"/>
                  </a:lnTo>
                  <a:lnTo>
                    <a:pt x="0" y="0"/>
                  </a:lnTo>
                  <a:lnTo>
                    <a:pt x="0" y="1219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2644139" y="4283963"/>
              <a:ext cx="685800" cy="173990"/>
            </a:xfrm>
            <a:custGeom>
              <a:avLst/>
              <a:gdLst/>
              <a:ahLst/>
              <a:cxnLst/>
              <a:rect l="l" t="t" r="r" b="b"/>
              <a:pathLst>
                <a:path w="685800" h="173989">
                  <a:moveTo>
                    <a:pt x="512064" y="0"/>
                  </a:moveTo>
                  <a:lnTo>
                    <a:pt x="512064" y="173736"/>
                  </a:lnTo>
                  <a:lnTo>
                    <a:pt x="627888" y="115824"/>
                  </a:lnTo>
                  <a:lnTo>
                    <a:pt x="541020" y="115824"/>
                  </a:lnTo>
                  <a:lnTo>
                    <a:pt x="541020" y="57912"/>
                  </a:lnTo>
                  <a:lnTo>
                    <a:pt x="627888" y="57912"/>
                  </a:lnTo>
                  <a:lnTo>
                    <a:pt x="512064" y="0"/>
                  </a:lnTo>
                  <a:close/>
                </a:path>
                <a:path w="685800" h="173989">
                  <a:moveTo>
                    <a:pt x="512064" y="57912"/>
                  </a:moveTo>
                  <a:lnTo>
                    <a:pt x="0" y="57912"/>
                  </a:lnTo>
                  <a:lnTo>
                    <a:pt x="0" y="115824"/>
                  </a:lnTo>
                  <a:lnTo>
                    <a:pt x="512064" y="115824"/>
                  </a:lnTo>
                  <a:lnTo>
                    <a:pt x="512064" y="57912"/>
                  </a:lnTo>
                  <a:close/>
                </a:path>
                <a:path w="685800" h="173989">
                  <a:moveTo>
                    <a:pt x="627888" y="57912"/>
                  </a:moveTo>
                  <a:lnTo>
                    <a:pt x="541020" y="57912"/>
                  </a:lnTo>
                  <a:lnTo>
                    <a:pt x="541020" y="115824"/>
                  </a:lnTo>
                  <a:lnTo>
                    <a:pt x="627888" y="115824"/>
                  </a:lnTo>
                  <a:lnTo>
                    <a:pt x="685800" y="86868"/>
                  </a:lnTo>
                  <a:lnTo>
                    <a:pt x="627888" y="57912"/>
                  </a:lnTo>
                  <a:close/>
                </a:path>
              </a:pathLst>
            </a:custGeom>
            <a:solidFill>
              <a:srgbClr val="FF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/>
          <p:nvPr/>
        </p:nvSpPr>
        <p:spPr>
          <a:xfrm>
            <a:off x="2324100" y="3221735"/>
            <a:ext cx="173990" cy="935990"/>
          </a:xfrm>
          <a:custGeom>
            <a:avLst/>
            <a:gdLst/>
            <a:ahLst/>
            <a:cxnLst/>
            <a:rect l="l" t="t" r="r" b="b"/>
            <a:pathLst>
              <a:path w="173989" h="935989">
                <a:moveTo>
                  <a:pt x="57912" y="762000"/>
                </a:moveTo>
                <a:lnTo>
                  <a:pt x="0" y="762000"/>
                </a:lnTo>
                <a:lnTo>
                  <a:pt x="86868" y="935736"/>
                </a:lnTo>
                <a:lnTo>
                  <a:pt x="159258" y="790956"/>
                </a:lnTo>
                <a:lnTo>
                  <a:pt x="57912" y="790956"/>
                </a:lnTo>
                <a:lnTo>
                  <a:pt x="57912" y="762000"/>
                </a:lnTo>
                <a:close/>
              </a:path>
              <a:path w="173989" h="935989">
                <a:moveTo>
                  <a:pt x="115824" y="0"/>
                </a:moveTo>
                <a:lnTo>
                  <a:pt x="57912" y="0"/>
                </a:lnTo>
                <a:lnTo>
                  <a:pt x="57912" y="790956"/>
                </a:lnTo>
                <a:lnTo>
                  <a:pt x="115824" y="790956"/>
                </a:lnTo>
                <a:lnTo>
                  <a:pt x="115824" y="0"/>
                </a:lnTo>
                <a:close/>
              </a:path>
              <a:path w="173989" h="935989">
                <a:moveTo>
                  <a:pt x="173736" y="762000"/>
                </a:moveTo>
                <a:lnTo>
                  <a:pt x="115824" y="762000"/>
                </a:lnTo>
                <a:lnTo>
                  <a:pt x="115824" y="790956"/>
                </a:lnTo>
                <a:lnTo>
                  <a:pt x="159258" y="790956"/>
                </a:lnTo>
                <a:lnTo>
                  <a:pt x="173736" y="7620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676400" y="2749295"/>
            <a:ext cx="1440180" cy="911860"/>
          </a:xfrm>
          <a:prstGeom prst="rect">
            <a:avLst/>
          </a:prstGeom>
          <a:solidFill>
            <a:srgbClr val="00CC99"/>
          </a:solidFill>
          <a:ln w="12191">
            <a:solidFill>
              <a:srgbClr val="000000"/>
            </a:solidFill>
          </a:ln>
        </p:spPr>
        <p:txBody>
          <a:bodyPr vert="horz" wrap="square" lIns="0" tIns="29845" rIns="0" bIns="0" rtlCol="0">
            <a:spAutoFit/>
          </a:bodyPr>
          <a:lstStyle/>
          <a:p>
            <a:pPr marL="173990" marR="167005" algn="ctr">
              <a:lnSpc>
                <a:spcPts val="2230"/>
              </a:lnSpc>
              <a:spcBef>
                <a:spcPts val="235"/>
              </a:spcBef>
            </a:pPr>
            <a:r>
              <a:rPr sz="2000" dirty="0">
                <a:latin typeface="Arial"/>
                <a:cs typeface="Arial"/>
              </a:rPr>
              <a:t>Key  stream  gen</a:t>
            </a:r>
            <a:r>
              <a:rPr sz="2000" spc="5" dirty="0">
                <a:latin typeface="Arial"/>
                <a:cs typeface="Arial"/>
              </a:rPr>
              <a:t>e</a:t>
            </a:r>
            <a:r>
              <a:rPr sz="2000" dirty="0">
                <a:latin typeface="Arial"/>
                <a:cs typeface="Arial"/>
              </a:rPr>
              <a:t>rator</a:t>
            </a:r>
            <a:endParaRPr sz="20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973579" y="1729739"/>
            <a:ext cx="784860" cy="448309"/>
          </a:xfrm>
          <a:prstGeom prst="rect">
            <a:avLst/>
          </a:prstGeom>
          <a:solidFill>
            <a:srgbClr val="A2FAB8"/>
          </a:solidFill>
          <a:ln w="12191">
            <a:solidFill>
              <a:srgbClr val="000000"/>
            </a:solidFill>
          </a:ln>
        </p:spPr>
        <p:txBody>
          <a:bodyPr vert="horz" wrap="square" lIns="0" tIns="54610" rIns="0" bIns="0" rtlCol="0">
            <a:spAutoFit/>
          </a:bodyPr>
          <a:lstStyle/>
          <a:p>
            <a:pPr marL="173990">
              <a:lnSpc>
                <a:spcPct val="100000"/>
              </a:lnSpc>
              <a:spcBef>
                <a:spcPts val="430"/>
              </a:spcBef>
            </a:pPr>
            <a:r>
              <a:rPr sz="2000" dirty="0">
                <a:latin typeface="Arial"/>
                <a:cs typeface="Arial"/>
              </a:rPr>
              <a:t>Key</a:t>
            </a:r>
            <a:endParaRPr sz="2000">
              <a:latin typeface="Arial"/>
              <a:cs typeface="Arial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2310383" y="2182367"/>
            <a:ext cx="173990" cy="533400"/>
          </a:xfrm>
          <a:custGeom>
            <a:avLst/>
            <a:gdLst/>
            <a:ahLst/>
            <a:cxnLst/>
            <a:rect l="l" t="t" r="r" b="b"/>
            <a:pathLst>
              <a:path w="173989" h="533400">
                <a:moveTo>
                  <a:pt x="57912" y="359664"/>
                </a:moveTo>
                <a:lnTo>
                  <a:pt x="0" y="359664"/>
                </a:lnTo>
                <a:lnTo>
                  <a:pt x="86868" y="533400"/>
                </a:lnTo>
                <a:lnTo>
                  <a:pt x="159258" y="388620"/>
                </a:lnTo>
                <a:lnTo>
                  <a:pt x="57912" y="388620"/>
                </a:lnTo>
                <a:lnTo>
                  <a:pt x="57912" y="359664"/>
                </a:lnTo>
                <a:close/>
              </a:path>
              <a:path w="173989" h="533400">
                <a:moveTo>
                  <a:pt x="115824" y="0"/>
                </a:moveTo>
                <a:lnTo>
                  <a:pt x="57912" y="0"/>
                </a:lnTo>
                <a:lnTo>
                  <a:pt x="57912" y="388620"/>
                </a:lnTo>
                <a:lnTo>
                  <a:pt x="115824" y="388620"/>
                </a:lnTo>
                <a:lnTo>
                  <a:pt x="115824" y="0"/>
                </a:lnTo>
                <a:close/>
              </a:path>
              <a:path w="173989" h="533400">
                <a:moveTo>
                  <a:pt x="173736" y="359664"/>
                </a:moveTo>
                <a:lnTo>
                  <a:pt x="115824" y="359664"/>
                </a:lnTo>
                <a:lnTo>
                  <a:pt x="115824" y="388620"/>
                </a:lnTo>
                <a:lnTo>
                  <a:pt x="159258" y="388620"/>
                </a:lnTo>
                <a:lnTo>
                  <a:pt x="173736" y="35966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271522" y="3544205"/>
            <a:ext cx="2044064" cy="1009015"/>
          </a:xfrm>
          <a:prstGeom prst="rect">
            <a:avLst/>
          </a:prstGeom>
        </p:spPr>
        <p:txBody>
          <a:bodyPr vert="horz" wrap="square" lIns="0" tIns="118110" rIns="0" bIns="0" rtlCol="0">
            <a:spAutoFit/>
          </a:bodyPr>
          <a:lstStyle/>
          <a:p>
            <a:pPr marL="207645">
              <a:lnSpc>
                <a:spcPct val="100000"/>
              </a:lnSpc>
              <a:spcBef>
                <a:spcPts val="930"/>
              </a:spcBef>
            </a:pPr>
            <a:r>
              <a:rPr sz="2000" dirty="0">
                <a:latin typeface="Arial"/>
                <a:cs typeface="Arial"/>
              </a:rPr>
              <a:t>Key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stream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150"/>
              </a:spcBef>
              <a:tabLst>
                <a:tab pos="954405" algn="l"/>
                <a:tab pos="2030730" algn="l"/>
              </a:tabLst>
            </a:pPr>
            <a:r>
              <a:rPr sz="2800" b="1" spc="-5" dirty="0">
                <a:latin typeface="Symbol"/>
                <a:cs typeface="Symbol"/>
              </a:rPr>
              <a:t></a:t>
            </a:r>
            <a:r>
              <a:rPr sz="2800" spc="-5" dirty="0">
                <a:latin typeface="Times New Roman"/>
                <a:cs typeface="Times New Roman"/>
              </a:rPr>
              <a:t>	</a:t>
            </a:r>
            <a:r>
              <a:rPr sz="280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800" b="1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	</a:t>
            </a:r>
            <a:endParaRPr sz="2800">
              <a:latin typeface="Times New Roman"/>
              <a:cs typeface="Times New Roman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582168" y="4172711"/>
            <a:ext cx="1605280" cy="401320"/>
            <a:chOff x="582168" y="4172711"/>
            <a:chExt cx="1605280" cy="401320"/>
          </a:xfrm>
        </p:grpSpPr>
        <p:sp>
          <p:nvSpPr>
            <p:cNvPr id="24" name="object 24"/>
            <p:cNvSpPr/>
            <p:nvPr/>
          </p:nvSpPr>
          <p:spPr>
            <a:xfrm>
              <a:off x="582168" y="4178807"/>
              <a:ext cx="990600" cy="394970"/>
            </a:xfrm>
            <a:custGeom>
              <a:avLst/>
              <a:gdLst/>
              <a:ahLst/>
              <a:cxnLst/>
              <a:rect l="l" t="t" r="r" b="b"/>
              <a:pathLst>
                <a:path w="990600" h="394970">
                  <a:moveTo>
                    <a:pt x="990600" y="0"/>
                  </a:moveTo>
                  <a:lnTo>
                    <a:pt x="0" y="0"/>
                  </a:lnTo>
                  <a:lnTo>
                    <a:pt x="0" y="394715"/>
                  </a:lnTo>
                  <a:lnTo>
                    <a:pt x="990600" y="394715"/>
                  </a:lnTo>
                  <a:lnTo>
                    <a:pt x="990600" y="0"/>
                  </a:lnTo>
                  <a:close/>
                </a:path>
              </a:pathLst>
            </a:custGeom>
            <a:solidFill>
              <a:srgbClr val="FFFF9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82168" y="4172711"/>
              <a:ext cx="990600" cy="398145"/>
            </a:xfrm>
            <a:custGeom>
              <a:avLst/>
              <a:gdLst/>
              <a:ahLst/>
              <a:cxnLst/>
              <a:rect l="l" t="t" r="r" b="b"/>
              <a:pathLst>
                <a:path w="990600" h="398145">
                  <a:moveTo>
                    <a:pt x="990600" y="385584"/>
                  </a:moveTo>
                  <a:lnTo>
                    <a:pt x="0" y="385584"/>
                  </a:lnTo>
                  <a:lnTo>
                    <a:pt x="0" y="397764"/>
                  </a:lnTo>
                  <a:lnTo>
                    <a:pt x="990600" y="397764"/>
                  </a:lnTo>
                  <a:lnTo>
                    <a:pt x="990600" y="385584"/>
                  </a:lnTo>
                  <a:close/>
                </a:path>
                <a:path w="990600" h="398145">
                  <a:moveTo>
                    <a:pt x="990600" y="0"/>
                  </a:moveTo>
                  <a:lnTo>
                    <a:pt x="0" y="0"/>
                  </a:lnTo>
                  <a:lnTo>
                    <a:pt x="0" y="12192"/>
                  </a:lnTo>
                  <a:lnTo>
                    <a:pt x="990600" y="12192"/>
                  </a:lnTo>
                  <a:lnTo>
                    <a:pt x="9906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1501140" y="4283963"/>
              <a:ext cx="685800" cy="173990"/>
            </a:xfrm>
            <a:custGeom>
              <a:avLst/>
              <a:gdLst/>
              <a:ahLst/>
              <a:cxnLst/>
              <a:rect l="l" t="t" r="r" b="b"/>
              <a:pathLst>
                <a:path w="685800" h="173989">
                  <a:moveTo>
                    <a:pt x="512064" y="0"/>
                  </a:moveTo>
                  <a:lnTo>
                    <a:pt x="512064" y="173736"/>
                  </a:lnTo>
                  <a:lnTo>
                    <a:pt x="627887" y="115824"/>
                  </a:lnTo>
                  <a:lnTo>
                    <a:pt x="541020" y="115824"/>
                  </a:lnTo>
                  <a:lnTo>
                    <a:pt x="541020" y="57912"/>
                  </a:lnTo>
                  <a:lnTo>
                    <a:pt x="627887" y="57912"/>
                  </a:lnTo>
                  <a:lnTo>
                    <a:pt x="512064" y="0"/>
                  </a:lnTo>
                  <a:close/>
                </a:path>
                <a:path w="685800" h="173989">
                  <a:moveTo>
                    <a:pt x="512064" y="57912"/>
                  </a:moveTo>
                  <a:lnTo>
                    <a:pt x="0" y="57912"/>
                  </a:lnTo>
                  <a:lnTo>
                    <a:pt x="0" y="115824"/>
                  </a:lnTo>
                  <a:lnTo>
                    <a:pt x="512064" y="115824"/>
                  </a:lnTo>
                  <a:lnTo>
                    <a:pt x="512064" y="57912"/>
                  </a:lnTo>
                  <a:close/>
                </a:path>
                <a:path w="685800" h="173989">
                  <a:moveTo>
                    <a:pt x="627887" y="57912"/>
                  </a:moveTo>
                  <a:lnTo>
                    <a:pt x="541020" y="57912"/>
                  </a:lnTo>
                  <a:lnTo>
                    <a:pt x="541020" y="115824"/>
                  </a:lnTo>
                  <a:lnTo>
                    <a:pt x="627887" y="115824"/>
                  </a:lnTo>
                  <a:lnTo>
                    <a:pt x="685799" y="86868"/>
                  </a:lnTo>
                  <a:lnTo>
                    <a:pt x="627887" y="57912"/>
                  </a:lnTo>
                  <a:close/>
                </a:path>
              </a:pathLst>
            </a:custGeom>
            <a:solidFill>
              <a:srgbClr val="FF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656640" y="3042615"/>
            <a:ext cx="27940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3333CC"/>
                </a:solidFill>
                <a:latin typeface="Arial"/>
                <a:cs typeface="Arial"/>
              </a:rPr>
              <a:t>MI</a:t>
            </a:r>
            <a:endParaRPr sz="1800">
              <a:latin typeface="Arial"/>
              <a:cs typeface="Arial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143000" y="3153155"/>
            <a:ext cx="533400" cy="173990"/>
          </a:xfrm>
          <a:custGeom>
            <a:avLst/>
            <a:gdLst/>
            <a:ahLst/>
            <a:cxnLst/>
            <a:rect l="l" t="t" r="r" b="b"/>
            <a:pathLst>
              <a:path w="533400" h="173989">
                <a:moveTo>
                  <a:pt x="359663" y="0"/>
                </a:moveTo>
                <a:lnTo>
                  <a:pt x="359663" y="173736"/>
                </a:lnTo>
                <a:lnTo>
                  <a:pt x="475488" y="115824"/>
                </a:lnTo>
                <a:lnTo>
                  <a:pt x="388619" y="115824"/>
                </a:lnTo>
                <a:lnTo>
                  <a:pt x="388619" y="57912"/>
                </a:lnTo>
                <a:lnTo>
                  <a:pt x="475487" y="57912"/>
                </a:lnTo>
                <a:lnTo>
                  <a:pt x="359663" y="0"/>
                </a:lnTo>
                <a:close/>
              </a:path>
              <a:path w="533400" h="173989">
                <a:moveTo>
                  <a:pt x="359663" y="57912"/>
                </a:moveTo>
                <a:lnTo>
                  <a:pt x="0" y="57912"/>
                </a:lnTo>
                <a:lnTo>
                  <a:pt x="0" y="115824"/>
                </a:lnTo>
                <a:lnTo>
                  <a:pt x="359663" y="115824"/>
                </a:lnTo>
                <a:lnTo>
                  <a:pt x="359663" y="57912"/>
                </a:lnTo>
                <a:close/>
              </a:path>
              <a:path w="533400" h="173989">
                <a:moveTo>
                  <a:pt x="475487" y="57912"/>
                </a:moveTo>
                <a:lnTo>
                  <a:pt x="388619" y="57912"/>
                </a:lnTo>
                <a:lnTo>
                  <a:pt x="388619" y="115824"/>
                </a:lnTo>
                <a:lnTo>
                  <a:pt x="475488" y="115824"/>
                </a:lnTo>
                <a:lnTo>
                  <a:pt x="533400" y="86868"/>
                </a:lnTo>
                <a:lnTo>
                  <a:pt x="475487" y="5791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30" name="object 30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31" name="object 31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25</a:t>
            </a:fld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0812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Symmetric stream</a:t>
            </a:r>
            <a:r>
              <a:rPr spc="5" dirty="0"/>
              <a:t> </a:t>
            </a:r>
            <a:r>
              <a:rPr spc="-5" dirty="0"/>
              <a:t>cipher</a:t>
            </a:r>
          </a:p>
        </p:txBody>
      </p:sp>
      <p:sp>
        <p:nvSpPr>
          <p:cNvPr id="3" name="object 3"/>
          <p:cNvSpPr/>
          <p:nvPr/>
        </p:nvSpPr>
        <p:spPr>
          <a:xfrm>
            <a:off x="7060692" y="4327397"/>
            <a:ext cx="114300" cy="977265"/>
          </a:xfrm>
          <a:custGeom>
            <a:avLst/>
            <a:gdLst/>
            <a:ahLst/>
            <a:cxnLst/>
            <a:rect l="l" t="t" r="r" b="b"/>
            <a:pathLst>
              <a:path w="114300" h="977264">
                <a:moveTo>
                  <a:pt x="38100" y="900683"/>
                </a:moveTo>
                <a:lnTo>
                  <a:pt x="0" y="900683"/>
                </a:lnTo>
                <a:lnTo>
                  <a:pt x="57150" y="976883"/>
                </a:lnTo>
                <a:lnTo>
                  <a:pt x="100012" y="919733"/>
                </a:lnTo>
                <a:lnTo>
                  <a:pt x="38100" y="919733"/>
                </a:lnTo>
                <a:lnTo>
                  <a:pt x="38100" y="900683"/>
                </a:lnTo>
                <a:close/>
              </a:path>
              <a:path w="114300" h="977264">
                <a:moveTo>
                  <a:pt x="76200" y="0"/>
                </a:moveTo>
                <a:lnTo>
                  <a:pt x="38100" y="0"/>
                </a:lnTo>
                <a:lnTo>
                  <a:pt x="38100" y="919733"/>
                </a:lnTo>
                <a:lnTo>
                  <a:pt x="76200" y="919733"/>
                </a:lnTo>
                <a:lnTo>
                  <a:pt x="76200" y="0"/>
                </a:lnTo>
                <a:close/>
              </a:path>
              <a:path w="114300" h="977264">
                <a:moveTo>
                  <a:pt x="114300" y="900683"/>
                </a:moveTo>
                <a:lnTo>
                  <a:pt x="76200" y="900683"/>
                </a:lnTo>
                <a:lnTo>
                  <a:pt x="76200" y="919733"/>
                </a:lnTo>
                <a:lnTo>
                  <a:pt x="100012" y="919733"/>
                </a:lnTo>
                <a:lnTo>
                  <a:pt x="114300" y="90068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022348" y="2272283"/>
            <a:ext cx="904240" cy="631190"/>
          </a:xfrm>
          <a:prstGeom prst="rect">
            <a:avLst/>
          </a:prstGeom>
          <a:solidFill>
            <a:srgbClr val="CCFFFF"/>
          </a:solidFill>
          <a:ln w="12191">
            <a:solidFill>
              <a:srgbClr val="000000"/>
            </a:solidFill>
          </a:ln>
        </p:spPr>
        <p:txBody>
          <a:bodyPr vert="horz" wrap="square" lIns="0" tIns="63500" rIns="0" bIns="0" rtlCol="0">
            <a:spAutoFit/>
          </a:bodyPr>
          <a:lstStyle/>
          <a:p>
            <a:pPr marL="351790" marR="290195" indent="-53340">
              <a:lnSpc>
                <a:spcPts val="1560"/>
              </a:lnSpc>
              <a:spcBef>
                <a:spcPts val="500"/>
              </a:spcBef>
            </a:pPr>
            <a:r>
              <a:rPr sz="1400" spc="-5" dirty="0">
                <a:solidFill>
                  <a:srgbClr val="3333CC"/>
                </a:solidFill>
                <a:latin typeface="Arial"/>
                <a:cs typeface="Arial"/>
              </a:rPr>
              <a:t>Key  </a:t>
            </a:r>
            <a:r>
              <a:rPr sz="1400" spc="-10" dirty="0">
                <a:solidFill>
                  <a:srgbClr val="3333CC"/>
                </a:solidFill>
                <a:latin typeface="Arial"/>
                <a:cs typeface="Arial"/>
              </a:rPr>
              <a:t>MI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71244" y="3624071"/>
            <a:ext cx="1896110" cy="812800"/>
          </a:xfrm>
          <a:prstGeom prst="rect">
            <a:avLst/>
          </a:prstGeom>
          <a:solidFill>
            <a:srgbClr val="FFFF99"/>
          </a:solidFill>
          <a:ln w="12192">
            <a:solidFill>
              <a:srgbClr val="000000"/>
            </a:solidFill>
          </a:ln>
        </p:spPr>
        <p:txBody>
          <a:bodyPr vert="horz" wrap="square" lIns="0" tIns="40640" rIns="0" bIns="0" rtlCol="0">
            <a:spAutoFit/>
          </a:bodyPr>
          <a:lstStyle/>
          <a:p>
            <a:pPr algn="ctr">
              <a:lnSpc>
                <a:spcPts val="1855"/>
              </a:lnSpc>
              <a:spcBef>
                <a:spcPts val="320"/>
              </a:spcBef>
            </a:pPr>
            <a:r>
              <a:rPr sz="1600" spc="-5" dirty="0">
                <a:solidFill>
                  <a:srgbClr val="3333CC"/>
                </a:solidFill>
                <a:latin typeface="Arial"/>
                <a:cs typeface="Arial"/>
              </a:rPr>
              <a:t>Pseudorandom-</a:t>
            </a:r>
            <a:endParaRPr sz="1600">
              <a:latin typeface="Arial"/>
              <a:cs typeface="Arial"/>
            </a:endParaRPr>
          </a:p>
          <a:p>
            <a:pPr algn="ctr">
              <a:lnSpc>
                <a:spcPts val="1855"/>
              </a:lnSpc>
            </a:pPr>
            <a:r>
              <a:rPr sz="1600" spc="-5" dirty="0">
                <a:solidFill>
                  <a:srgbClr val="3333CC"/>
                </a:solidFill>
                <a:latin typeface="Arial"/>
                <a:cs typeface="Arial"/>
              </a:rPr>
              <a:t>generator</a:t>
            </a:r>
            <a:endParaRPr sz="16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92807" y="5183885"/>
            <a:ext cx="2012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333CC"/>
                </a:solidFill>
                <a:latin typeface="Symbol"/>
                <a:cs typeface="Symbol"/>
              </a:rPr>
              <a:t>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21780" y="2180844"/>
            <a:ext cx="901065" cy="632460"/>
          </a:xfrm>
          <a:prstGeom prst="rect">
            <a:avLst/>
          </a:prstGeom>
          <a:solidFill>
            <a:srgbClr val="CCFFFF"/>
          </a:solidFill>
          <a:ln w="12192">
            <a:solidFill>
              <a:srgbClr val="000000"/>
            </a:solidFill>
          </a:ln>
        </p:spPr>
        <p:txBody>
          <a:bodyPr vert="horz" wrap="square" lIns="0" tIns="64135" rIns="0" bIns="0" rtlCol="0">
            <a:spAutoFit/>
          </a:bodyPr>
          <a:lstStyle/>
          <a:p>
            <a:pPr marL="351790" marR="287020" indent="-53340">
              <a:lnSpc>
                <a:spcPts val="1560"/>
              </a:lnSpc>
              <a:spcBef>
                <a:spcPts val="505"/>
              </a:spcBef>
            </a:pPr>
            <a:r>
              <a:rPr sz="1400" spc="-5" dirty="0">
                <a:solidFill>
                  <a:srgbClr val="3333CC"/>
                </a:solidFill>
                <a:latin typeface="Arial"/>
                <a:cs typeface="Arial"/>
              </a:rPr>
              <a:t>Key  </a:t>
            </a:r>
            <a:r>
              <a:rPr sz="1400" spc="-10" dirty="0">
                <a:solidFill>
                  <a:srgbClr val="3333CC"/>
                </a:solidFill>
                <a:latin typeface="Arial"/>
                <a:cs typeface="Arial"/>
              </a:rPr>
              <a:t>MI</a:t>
            </a:r>
            <a:endParaRPr sz="1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70676" y="3534155"/>
            <a:ext cx="1894839" cy="812800"/>
          </a:xfrm>
          <a:prstGeom prst="rect">
            <a:avLst/>
          </a:prstGeom>
          <a:solidFill>
            <a:srgbClr val="FFFF99"/>
          </a:solidFill>
          <a:ln w="12192">
            <a:solidFill>
              <a:srgbClr val="00000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513080" marR="217170" indent="-288290">
              <a:lnSpc>
                <a:spcPts val="1789"/>
              </a:lnSpc>
              <a:spcBef>
                <a:spcPts val="484"/>
              </a:spcBef>
            </a:pPr>
            <a:r>
              <a:rPr sz="1600" spc="-5" dirty="0">
                <a:solidFill>
                  <a:srgbClr val="3333CC"/>
                </a:solidFill>
                <a:latin typeface="Arial"/>
                <a:cs typeface="Arial"/>
              </a:rPr>
              <a:t>P</a:t>
            </a:r>
            <a:r>
              <a:rPr sz="1600" dirty="0">
                <a:solidFill>
                  <a:srgbClr val="3333CC"/>
                </a:solidFill>
                <a:latin typeface="Arial"/>
                <a:cs typeface="Arial"/>
              </a:rPr>
              <a:t>s</a:t>
            </a:r>
            <a:r>
              <a:rPr sz="1600" spc="-5" dirty="0">
                <a:solidFill>
                  <a:srgbClr val="3333CC"/>
                </a:solidFill>
                <a:latin typeface="Arial"/>
                <a:cs typeface="Arial"/>
              </a:rPr>
              <a:t>eudorando</a:t>
            </a:r>
            <a:r>
              <a:rPr sz="1600" dirty="0">
                <a:solidFill>
                  <a:srgbClr val="3333CC"/>
                </a:solidFill>
                <a:latin typeface="Arial"/>
                <a:cs typeface="Arial"/>
              </a:rPr>
              <a:t>m</a:t>
            </a:r>
            <a:r>
              <a:rPr sz="1600" spc="-5" dirty="0">
                <a:solidFill>
                  <a:srgbClr val="3333CC"/>
                </a:solidFill>
                <a:latin typeface="Arial"/>
                <a:cs typeface="Arial"/>
              </a:rPr>
              <a:t>-  generator</a:t>
            </a:r>
            <a:endParaRPr sz="16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33641" y="5180457"/>
            <a:ext cx="2012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333CC"/>
                </a:solidFill>
                <a:latin typeface="Symbol"/>
                <a:cs typeface="Symbol"/>
              </a:rPr>
              <a:t>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418460" y="2903982"/>
            <a:ext cx="114300" cy="721360"/>
          </a:xfrm>
          <a:custGeom>
            <a:avLst/>
            <a:gdLst/>
            <a:ahLst/>
            <a:cxnLst/>
            <a:rect l="l" t="t" r="r" b="b"/>
            <a:pathLst>
              <a:path w="114300" h="721360">
                <a:moveTo>
                  <a:pt x="38059" y="644694"/>
                </a:moveTo>
                <a:lnTo>
                  <a:pt x="0" y="644778"/>
                </a:lnTo>
                <a:lnTo>
                  <a:pt x="57276" y="720851"/>
                </a:lnTo>
                <a:lnTo>
                  <a:pt x="99973" y="663701"/>
                </a:lnTo>
                <a:lnTo>
                  <a:pt x="38100" y="663701"/>
                </a:lnTo>
                <a:lnTo>
                  <a:pt x="38059" y="644694"/>
                </a:lnTo>
                <a:close/>
              </a:path>
              <a:path w="114300" h="721360">
                <a:moveTo>
                  <a:pt x="76159" y="644609"/>
                </a:moveTo>
                <a:lnTo>
                  <a:pt x="38059" y="644694"/>
                </a:lnTo>
                <a:lnTo>
                  <a:pt x="38100" y="663701"/>
                </a:lnTo>
                <a:lnTo>
                  <a:pt x="76200" y="663701"/>
                </a:lnTo>
                <a:lnTo>
                  <a:pt x="76159" y="644609"/>
                </a:lnTo>
                <a:close/>
              </a:path>
              <a:path w="114300" h="721360">
                <a:moveTo>
                  <a:pt x="114300" y="644525"/>
                </a:moveTo>
                <a:lnTo>
                  <a:pt x="76159" y="644609"/>
                </a:lnTo>
                <a:lnTo>
                  <a:pt x="76200" y="663701"/>
                </a:lnTo>
                <a:lnTo>
                  <a:pt x="99973" y="663701"/>
                </a:lnTo>
                <a:lnTo>
                  <a:pt x="114300" y="644525"/>
                </a:lnTo>
                <a:close/>
              </a:path>
              <a:path w="114300" h="721360">
                <a:moveTo>
                  <a:pt x="74802" y="0"/>
                </a:moveTo>
                <a:lnTo>
                  <a:pt x="36702" y="0"/>
                </a:lnTo>
                <a:lnTo>
                  <a:pt x="38059" y="644694"/>
                </a:lnTo>
                <a:lnTo>
                  <a:pt x="76159" y="644609"/>
                </a:lnTo>
                <a:lnTo>
                  <a:pt x="7480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418460" y="4435602"/>
            <a:ext cx="114300" cy="814069"/>
          </a:xfrm>
          <a:custGeom>
            <a:avLst/>
            <a:gdLst/>
            <a:ahLst/>
            <a:cxnLst/>
            <a:rect l="l" t="t" r="r" b="b"/>
            <a:pathLst>
              <a:path w="114300" h="814070">
                <a:moveTo>
                  <a:pt x="38064" y="737658"/>
                </a:moveTo>
                <a:lnTo>
                  <a:pt x="0" y="737743"/>
                </a:lnTo>
                <a:lnTo>
                  <a:pt x="57276" y="813816"/>
                </a:lnTo>
                <a:lnTo>
                  <a:pt x="99973" y="756666"/>
                </a:lnTo>
                <a:lnTo>
                  <a:pt x="38100" y="756666"/>
                </a:lnTo>
                <a:lnTo>
                  <a:pt x="38064" y="737658"/>
                </a:lnTo>
                <a:close/>
              </a:path>
              <a:path w="114300" h="814070">
                <a:moveTo>
                  <a:pt x="76164" y="737573"/>
                </a:moveTo>
                <a:lnTo>
                  <a:pt x="38064" y="737658"/>
                </a:lnTo>
                <a:lnTo>
                  <a:pt x="38100" y="756666"/>
                </a:lnTo>
                <a:lnTo>
                  <a:pt x="76200" y="756666"/>
                </a:lnTo>
                <a:lnTo>
                  <a:pt x="76164" y="737573"/>
                </a:lnTo>
                <a:close/>
              </a:path>
              <a:path w="114300" h="814070">
                <a:moveTo>
                  <a:pt x="114300" y="737489"/>
                </a:moveTo>
                <a:lnTo>
                  <a:pt x="76164" y="737573"/>
                </a:lnTo>
                <a:lnTo>
                  <a:pt x="76200" y="756666"/>
                </a:lnTo>
                <a:lnTo>
                  <a:pt x="99973" y="756666"/>
                </a:lnTo>
                <a:lnTo>
                  <a:pt x="114300" y="737489"/>
                </a:lnTo>
                <a:close/>
              </a:path>
              <a:path w="114300" h="814070">
                <a:moveTo>
                  <a:pt x="74802" y="0"/>
                </a:moveTo>
                <a:lnTo>
                  <a:pt x="36702" y="0"/>
                </a:lnTo>
                <a:lnTo>
                  <a:pt x="38064" y="737658"/>
                </a:lnTo>
                <a:lnTo>
                  <a:pt x="76164" y="737573"/>
                </a:lnTo>
                <a:lnTo>
                  <a:pt x="7480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35558" y="5318759"/>
            <a:ext cx="1339850" cy="114300"/>
          </a:xfrm>
          <a:custGeom>
            <a:avLst/>
            <a:gdLst/>
            <a:ahLst/>
            <a:cxnLst/>
            <a:rect l="l" t="t" r="r" b="b"/>
            <a:pathLst>
              <a:path w="1339850" h="114300">
                <a:moveTo>
                  <a:pt x="1263396" y="0"/>
                </a:moveTo>
                <a:lnTo>
                  <a:pt x="1263396" y="114299"/>
                </a:lnTo>
                <a:lnTo>
                  <a:pt x="1314196" y="76199"/>
                </a:lnTo>
                <a:lnTo>
                  <a:pt x="1282446" y="76199"/>
                </a:lnTo>
                <a:lnTo>
                  <a:pt x="1282446" y="38099"/>
                </a:lnTo>
                <a:lnTo>
                  <a:pt x="1314196" y="38099"/>
                </a:lnTo>
                <a:lnTo>
                  <a:pt x="1263396" y="0"/>
                </a:lnTo>
                <a:close/>
              </a:path>
              <a:path w="1339850" h="114300">
                <a:moveTo>
                  <a:pt x="1263396" y="38099"/>
                </a:moveTo>
                <a:lnTo>
                  <a:pt x="0" y="38099"/>
                </a:lnTo>
                <a:lnTo>
                  <a:pt x="0" y="76199"/>
                </a:lnTo>
                <a:lnTo>
                  <a:pt x="1263396" y="76199"/>
                </a:lnTo>
                <a:lnTo>
                  <a:pt x="1263396" y="38099"/>
                </a:lnTo>
                <a:close/>
              </a:path>
              <a:path w="1339850" h="114300">
                <a:moveTo>
                  <a:pt x="1314196" y="38099"/>
                </a:moveTo>
                <a:lnTo>
                  <a:pt x="1282446" y="38099"/>
                </a:lnTo>
                <a:lnTo>
                  <a:pt x="1282446" y="76199"/>
                </a:lnTo>
                <a:lnTo>
                  <a:pt x="1314196" y="76199"/>
                </a:lnTo>
                <a:lnTo>
                  <a:pt x="1339596" y="57149"/>
                </a:lnTo>
                <a:lnTo>
                  <a:pt x="1314196" y="38099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593085" y="5318759"/>
            <a:ext cx="4417060" cy="114300"/>
          </a:xfrm>
          <a:custGeom>
            <a:avLst/>
            <a:gdLst/>
            <a:ahLst/>
            <a:cxnLst/>
            <a:rect l="l" t="t" r="r" b="b"/>
            <a:pathLst>
              <a:path w="4417059" h="114300">
                <a:moveTo>
                  <a:pt x="4340352" y="0"/>
                </a:moveTo>
                <a:lnTo>
                  <a:pt x="4340352" y="114299"/>
                </a:lnTo>
                <a:lnTo>
                  <a:pt x="4391152" y="76199"/>
                </a:lnTo>
                <a:lnTo>
                  <a:pt x="4359402" y="76199"/>
                </a:lnTo>
                <a:lnTo>
                  <a:pt x="4359402" y="38099"/>
                </a:lnTo>
                <a:lnTo>
                  <a:pt x="4391152" y="38099"/>
                </a:lnTo>
                <a:lnTo>
                  <a:pt x="4340352" y="0"/>
                </a:lnTo>
                <a:close/>
              </a:path>
              <a:path w="4417059" h="114300">
                <a:moveTo>
                  <a:pt x="4340352" y="38099"/>
                </a:moveTo>
                <a:lnTo>
                  <a:pt x="0" y="38099"/>
                </a:lnTo>
                <a:lnTo>
                  <a:pt x="0" y="76199"/>
                </a:lnTo>
                <a:lnTo>
                  <a:pt x="4340352" y="76199"/>
                </a:lnTo>
                <a:lnTo>
                  <a:pt x="4340352" y="38099"/>
                </a:lnTo>
                <a:close/>
              </a:path>
              <a:path w="4417059" h="114300">
                <a:moveTo>
                  <a:pt x="4391152" y="38099"/>
                </a:moveTo>
                <a:lnTo>
                  <a:pt x="4359402" y="38099"/>
                </a:lnTo>
                <a:lnTo>
                  <a:pt x="4359402" y="76199"/>
                </a:lnTo>
                <a:lnTo>
                  <a:pt x="4391152" y="76199"/>
                </a:lnTo>
                <a:lnTo>
                  <a:pt x="4416552" y="57149"/>
                </a:lnTo>
                <a:lnTo>
                  <a:pt x="4391152" y="38099"/>
                </a:lnTo>
                <a:close/>
              </a:path>
            </a:pathLst>
          </a:custGeom>
          <a:solidFill>
            <a:srgbClr val="00CC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226045" y="5318759"/>
            <a:ext cx="1484630" cy="114300"/>
          </a:xfrm>
          <a:custGeom>
            <a:avLst/>
            <a:gdLst/>
            <a:ahLst/>
            <a:cxnLst/>
            <a:rect l="l" t="t" r="r" b="b"/>
            <a:pathLst>
              <a:path w="1484629" h="114300">
                <a:moveTo>
                  <a:pt x="1408176" y="0"/>
                </a:moveTo>
                <a:lnTo>
                  <a:pt x="1408176" y="114299"/>
                </a:lnTo>
                <a:lnTo>
                  <a:pt x="1458976" y="76199"/>
                </a:lnTo>
                <a:lnTo>
                  <a:pt x="1427226" y="76199"/>
                </a:lnTo>
                <a:lnTo>
                  <a:pt x="1427226" y="38099"/>
                </a:lnTo>
                <a:lnTo>
                  <a:pt x="1458976" y="38099"/>
                </a:lnTo>
                <a:lnTo>
                  <a:pt x="1408176" y="0"/>
                </a:lnTo>
                <a:close/>
              </a:path>
              <a:path w="1484629" h="114300">
                <a:moveTo>
                  <a:pt x="1408176" y="38099"/>
                </a:moveTo>
                <a:lnTo>
                  <a:pt x="0" y="38099"/>
                </a:lnTo>
                <a:lnTo>
                  <a:pt x="0" y="76199"/>
                </a:lnTo>
                <a:lnTo>
                  <a:pt x="1408176" y="76199"/>
                </a:lnTo>
                <a:lnTo>
                  <a:pt x="1408176" y="38099"/>
                </a:lnTo>
                <a:close/>
              </a:path>
              <a:path w="1484629" h="114300">
                <a:moveTo>
                  <a:pt x="1458976" y="38099"/>
                </a:moveTo>
                <a:lnTo>
                  <a:pt x="1427226" y="38099"/>
                </a:lnTo>
                <a:lnTo>
                  <a:pt x="1427226" y="76199"/>
                </a:lnTo>
                <a:lnTo>
                  <a:pt x="1458976" y="76199"/>
                </a:lnTo>
                <a:lnTo>
                  <a:pt x="1484376" y="57149"/>
                </a:lnTo>
                <a:lnTo>
                  <a:pt x="1458976" y="38099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031608" y="2820161"/>
            <a:ext cx="114300" cy="721360"/>
          </a:xfrm>
          <a:custGeom>
            <a:avLst/>
            <a:gdLst/>
            <a:ahLst/>
            <a:cxnLst/>
            <a:rect l="l" t="t" r="r" b="b"/>
            <a:pathLst>
              <a:path w="114300" h="721360">
                <a:moveTo>
                  <a:pt x="38059" y="644694"/>
                </a:moveTo>
                <a:lnTo>
                  <a:pt x="0" y="644778"/>
                </a:lnTo>
                <a:lnTo>
                  <a:pt x="57276" y="720851"/>
                </a:lnTo>
                <a:lnTo>
                  <a:pt x="99973" y="663701"/>
                </a:lnTo>
                <a:lnTo>
                  <a:pt x="38100" y="663701"/>
                </a:lnTo>
                <a:lnTo>
                  <a:pt x="38059" y="644694"/>
                </a:lnTo>
                <a:close/>
              </a:path>
              <a:path w="114300" h="721360">
                <a:moveTo>
                  <a:pt x="76159" y="644609"/>
                </a:moveTo>
                <a:lnTo>
                  <a:pt x="38059" y="644694"/>
                </a:lnTo>
                <a:lnTo>
                  <a:pt x="38100" y="663701"/>
                </a:lnTo>
                <a:lnTo>
                  <a:pt x="76200" y="663701"/>
                </a:lnTo>
                <a:lnTo>
                  <a:pt x="76159" y="644609"/>
                </a:lnTo>
                <a:close/>
              </a:path>
              <a:path w="114300" h="721360">
                <a:moveTo>
                  <a:pt x="114300" y="644525"/>
                </a:moveTo>
                <a:lnTo>
                  <a:pt x="76159" y="644609"/>
                </a:lnTo>
                <a:lnTo>
                  <a:pt x="76200" y="663701"/>
                </a:lnTo>
                <a:lnTo>
                  <a:pt x="99973" y="663701"/>
                </a:lnTo>
                <a:lnTo>
                  <a:pt x="114300" y="644525"/>
                </a:lnTo>
                <a:close/>
              </a:path>
              <a:path w="114300" h="721360">
                <a:moveTo>
                  <a:pt x="74802" y="0"/>
                </a:moveTo>
                <a:lnTo>
                  <a:pt x="36702" y="0"/>
                </a:lnTo>
                <a:lnTo>
                  <a:pt x="38059" y="644694"/>
                </a:lnTo>
                <a:lnTo>
                  <a:pt x="76159" y="644609"/>
                </a:lnTo>
                <a:lnTo>
                  <a:pt x="74802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2577845" y="4616577"/>
            <a:ext cx="10979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14" dirty="0">
                <a:latin typeface="Symbol"/>
                <a:cs typeface="Symbol"/>
              </a:rPr>
              <a:t>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50" dirty="0">
                <a:latin typeface="Symbol"/>
                <a:cs typeface="Symbol"/>
              </a:rPr>
              <a:t>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19" name="object 19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26</a:t>
            </a:fld>
            <a:endParaRPr dirty="0"/>
          </a:p>
        </p:txBody>
      </p:sp>
      <p:sp>
        <p:nvSpPr>
          <p:cNvPr id="17" name="object 17"/>
          <p:cNvSpPr txBox="1"/>
          <p:nvPr/>
        </p:nvSpPr>
        <p:spPr>
          <a:xfrm>
            <a:off x="7242809" y="4580001"/>
            <a:ext cx="10979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14" dirty="0">
                <a:latin typeface="Symbol"/>
                <a:cs typeface="Symbol"/>
              </a:rPr>
              <a:t>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50" dirty="0">
                <a:latin typeface="Symbol"/>
                <a:cs typeface="Symbol"/>
              </a:rPr>
              <a:t></a:t>
            </a:r>
            <a:endParaRPr sz="1800">
              <a:latin typeface="Symbol"/>
              <a:cs typeface="Symbo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1194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LFSR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70559" y="4381500"/>
            <a:ext cx="7934325" cy="378460"/>
          </a:xfrm>
          <a:prstGeom prst="rect">
            <a:avLst/>
          </a:prstGeom>
          <a:solidFill>
            <a:srgbClr val="FFCC99"/>
          </a:solidFill>
        </p:spPr>
        <p:txBody>
          <a:bodyPr vert="horz" wrap="square" lIns="0" tIns="17780" rIns="0" bIns="0" rtlCol="0">
            <a:spAutoFit/>
          </a:bodyPr>
          <a:lstStyle/>
          <a:p>
            <a:pPr marL="90805">
              <a:lnSpc>
                <a:spcPct val="100000"/>
              </a:lnSpc>
              <a:spcBef>
                <a:spcPts val="140"/>
              </a:spcBef>
              <a:tabLst>
                <a:tab pos="7399655" algn="l"/>
              </a:tabLst>
            </a:pPr>
            <a:r>
              <a:rPr sz="2000" spc="-70" dirty="0">
                <a:latin typeface="Symbol"/>
                <a:cs typeface="Symbol"/>
              </a:rPr>
              <a:t></a:t>
            </a:r>
            <a:r>
              <a:rPr sz="2000" spc="-70" dirty="0">
                <a:latin typeface="Times New Roman"/>
                <a:cs typeface="Times New Roman"/>
              </a:rPr>
              <a:t>  </a:t>
            </a:r>
            <a:r>
              <a:rPr sz="2000" dirty="0">
                <a:latin typeface="Times New Roman"/>
                <a:cs typeface="Times New Roman"/>
              </a:rPr>
              <a:t>n </a:t>
            </a:r>
            <a:r>
              <a:rPr sz="2000" spc="-315" dirty="0">
                <a:latin typeface="Symbol"/>
                <a:cs typeface="Symbol"/>
              </a:rPr>
              <a:t></a:t>
            </a:r>
            <a:r>
              <a:rPr sz="2000" spc="-315" dirty="0">
                <a:latin typeface="Times New Roman"/>
                <a:cs typeface="Times New Roman"/>
              </a:rPr>
              <a:t>   </a:t>
            </a:r>
            <a:r>
              <a:rPr sz="2000" spc="20" dirty="0">
                <a:latin typeface="Symbol"/>
                <a:cs typeface="Symbol"/>
              </a:rPr>
              <a:t></a:t>
            </a:r>
            <a:r>
              <a:rPr sz="2000" spc="20" dirty="0">
                <a:latin typeface="Times New Roman"/>
                <a:cs typeface="Times New Roman"/>
              </a:rPr>
              <a:t> </a:t>
            </a:r>
            <a:r>
              <a:rPr sz="2000" spc="-95" dirty="0">
                <a:latin typeface="Symbol"/>
                <a:cs typeface="Symbol"/>
              </a:rPr>
              <a:t></a:t>
            </a:r>
            <a:r>
              <a:rPr sz="2000" spc="-95" dirty="0">
                <a:latin typeface="Times New Roman"/>
                <a:cs typeface="Times New Roman"/>
              </a:rPr>
              <a:t>  </a:t>
            </a:r>
            <a:r>
              <a:rPr sz="2000" spc="-60" dirty="0">
                <a:latin typeface="Symbol"/>
                <a:cs typeface="Symbol"/>
              </a:rPr>
              <a:t></a:t>
            </a:r>
            <a:r>
              <a:rPr sz="2000" spc="-60" dirty="0">
                <a:latin typeface="Times New Roman"/>
                <a:cs typeface="Times New Roman"/>
              </a:rPr>
              <a:t>  </a:t>
            </a:r>
            <a:r>
              <a:rPr sz="2000" spc="-150" dirty="0">
                <a:latin typeface="Symbol"/>
                <a:cs typeface="Symbol"/>
              </a:rPr>
              <a:t></a:t>
            </a:r>
            <a:r>
              <a:rPr sz="2000" spc="-150" dirty="0">
                <a:latin typeface="Times New Roman"/>
                <a:cs typeface="Times New Roman"/>
              </a:rPr>
              <a:t>  </a:t>
            </a:r>
            <a:r>
              <a:rPr sz="2000" spc="-190" dirty="0">
                <a:latin typeface="Symbol"/>
                <a:cs typeface="Symbol"/>
              </a:rPr>
              <a:t></a:t>
            </a:r>
            <a:r>
              <a:rPr sz="2000" spc="-190" dirty="0">
                <a:latin typeface="Times New Roman"/>
                <a:cs typeface="Times New Roman"/>
              </a:rPr>
              <a:t>  </a:t>
            </a:r>
            <a:r>
              <a:rPr sz="2000" spc="-5" dirty="0">
                <a:latin typeface="Symbol"/>
                <a:cs typeface="Symbol"/>
              </a:rPr>
              <a:t>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spc="-240" dirty="0">
                <a:latin typeface="Symbol"/>
                <a:cs typeface="Symbol"/>
              </a:rPr>
              <a:t></a:t>
            </a:r>
            <a:r>
              <a:rPr sz="2000" spc="-110" dirty="0">
                <a:latin typeface="Times New Roman"/>
                <a:cs typeface="Times New Roman"/>
              </a:rPr>
              <a:t> </a:t>
            </a:r>
            <a:r>
              <a:rPr sz="2000" spc="-85" dirty="0">
                <a:latin typeface="Symbol"/>
                <a:cs typeface="Symbol"/>
              </a:rPr>
              <a:t></a:t>
            </a:r>
            <a:r>
              <a:rPr sz="2000" spc="10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Symbol"/>
                <a:cs typeface="Symbol"/>
              </a:rPr>
              <a:t></a:t>
            </a:r>
            <a:r>
              <a:rPr sz="2000" dirty="0">
                <a:latin typeface="Times New Roman"/>
                <a:cs typeface="Times New Roman"/>
              </a:rPr>
              <a:t>	</a:t>
            </a:r>
            <a:r>
              <a:rPr sz="1950" spc="22" baseline="25641" dirty="0">
                <a:latin typeface="Times New Roman"/>
                <a:cs typeface="Times New Roman"/>
              </a:rPr>
              <a:t>n</a:t>
            </a:r>
            <a:r>
              <a:rPr sz="1950" spc="142" baseline="25641" dirty="0">
                <a:latin typeface="Times New Roman"/>
                <a:cs typeface="Times New Roman"/>
              </a:rPr>
              <a:t> </a:t>
            </a:r>
            <a:r>
              <a:rPr sz="2000" spc="-215" dirty="0">
                <a:latin typeface="Symbol"/>
                <a:cs typeface="Symbol"/>
              </a:rPr>
              <a:t></a:t>
            </a:r>
            <a:endParaRPr sz="2000">
              <a:latin typeface="Symbol"/>
              <a:cs typeface="Symbo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4540" y="1368297"/>
            <a:ext cx="38646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Times New Roman"/>
                <a:cs typeface="Times New Roman"/>
              </a:rPr>
              <a:t>Linear </a:t>
            </a:r>
            <a:r>
              <a:rPr sz="2400" b="1" dirty="0">
                <a:latin typeface="Times New Roman"/>
                <a:cs typeface="Times New Roman"/>
              </a:rPr>
              <a:t>feedback shift</a:t>
            </a:r>
            <a:r>
              <a:rPr sz="2400" b="1" spc="-105" dirty="0">
                <a:latin typeface="Times New Roman"/>
                <a:cs typeface="Times New Roman"/>
              </a:rPr>
              <a:t> </a:t>
            </a:r>
            <a:r>
              <a:rPr sz="2400" b="1" spc="-10" dirty="0">
                <a:latin typeface="Times New Roman"/>
                <a:cs typeface="Times New Roman"/>
              </a:rPr>
              <a:t>register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51216" y="2368295"/>
            <a:ext cx="6670530" cy="1377696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762101" y="3627882"/>
            <a:ext cx="78994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Output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27</a:t>
            </a:fld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2627376" y="5731764"/>
            <a:ext cx="4151629" cy="379730"/>
          </a:xfrm>
          <a:prstGeom prst="rect">
            <a:avLst/>
          </a:prstGeom>
          <a:solidFill>
            <a:srgbClr val="66FF33"/>
          </a:solidFill>
        </p:spPr>
        <p:txBody>
          <a:bodyPr vert="horz" wrap="square" lIns="0" tIns="19050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150"/>
              </a:spcBef>
            </a:pPr>
            <a:r>
              <a:rPr sz="2000" dirty="0">
                <a:latin typeface="Arial"/>
                <a:cs typeface="Arial"/>
              </a:rPr>
              <a:t>Note: The stream cipher is</a:t>
            </a:r>
            <a:r>
              <a:rPr sz="2000" spc="-1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stateful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496057" y="5123434"/>
            <a:ext cx="449580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000" spc="44" baseline="11111" dirty="0">
                <a:latin typeface="Cambria Math"/>
                <a:cs typeface="Cambria Math"/>
              </a:rPr>
              <a:t>𝑠</a:t>
            </a:r>
            <a:r>
              <a:rPr sz="1450" spc="30" dirty="0">
                <a:latin typeface="Cambria Math"/>
                <a:cs typeface="Cambria Math"/>
              </a:rPr>
              <a:t>𝑛+𝑖 </a:t>
            </a:r>
            <a:r>
              <a:rPr sz="3000" baseline="11111" dirty="0">
                <a:latin typeface="Cambria Math"/>
                <a:cs typeface="Cambria Math"/>
              </a:rPr>
              <a:t>= </a:t>
            </a:r>
            <a:r>
              <a:rPr sz="3000" spc="-7" baseline="11111" dirty="0">
                <a:latin typeface="Cambria Math"/>
                <a:cs typeface="Cambria Math"/>
              </a:rPr>
              <a:t>𝑐</a:t>
            </a:r>
            <a:r>
              <a:rPr sz="1450" spc="-5" dirty="0">
                <a:latin typeface="Cambria Math"/>
                <a:cs typeface="Cambria Math"/>
              </a:rPr>
              <a:t>0 </a:t>
            </a:r>
            <a:r>
              <a:rPr sz="3000" baseline="11111" dirty="0">
                <a:latin typeface="Cambria Math"/>
                <a:cs typeface="Cambria Math"/>
              </a:rPr>
              <a:t>𝑠</a:t>
            </a:r>
            <a:r>
              <a:rPr sz="1450" dirty="0">
                <a:latin typeface="Cambria Math"/>
                <a:cs typeface="Cambria Math"/>
              </a:rPr>
              <a:t>𝑖 </a:t>
            </a:r>
            <a:r>
              <a:rPr sz="3000" baseline="11111" dirty="0">
                <a:latin typeface="Cambria Math"/>
                <a:cs typeface="Cambria Math"/>
              </a:rPr>
              <a:t>+ </a:t>
            </a:r>
            <a:r>
              <a:rPr sz="3000" spc="-37" baseline="11111" dirty="0">
                <a:latin typeface="Cambria Math"/>
                <a:cs typeface="Cambria Math"/>
              </a:rPr>
              <a:t>𝑐</a:t>
            </a:r>
            <a:r>
              <a:rPr sz="1450" spc="-25" dirty="0">
                <a:latin typeface="Cambria Math"/>
                <a:cs typeface="Cambria Math"/>
              </a:rPr>
              <a:t>1 </a:t>
            </a:r>
            <a:r>
              <a:rPr sz="3000" spc="30" baseline="11111" dirty="0">
                <a:latin typeface="Cambria Math"/>
                <a:cs typeface="Cambria Math"/>
              </a:rPr>
              <a:t>𝑠</a:t>
            </a:r>
            <a:r>
              <a:rPr sz="1450" spc="20" dirty="0">
                <a:latin typeface="Cambria Math"/>
                <a:cs typeface="Cambria Math"/>
              </a:rPr>
              <a:t>𝑖+1 </a:t>
            </a:r>
            <a:r>
              <a:rPr sz="3000" baseline="11111" dirty="0">
                <a:latin typeface="Cambria Math"/>
                <a:cs typeface="Cambria Math"/>
              </a:rPr>
              <a:t>+ ⋯ + </a:t>
            </a:r>
            <a:r>
              <a:rPr sz="3000" spc="37" baseline="11111" dirty="0">
                <a:latin typeface="Cambria Math"/>
                <a:cs typeface="Cambria Math"/>
              </a:rPr>
              <a:t>𝑐</a:t>
            </a:r>
            <a:r>
              <a:rPr sz="1450" spc="25" dirty="0">
                <a:latin typeface="Cambria Math"/>
                <a:cs typeface="Cambria Math"/>
              </a:rPr>
              <a:t>𝑛−1</a:t>
            </a:r>
            <a:r>
              <a:rPr sz="1450" spc="125" dirty="0">
                <a:latin typeface="Cambria Math"/>
                <a:cs typeface="Cambria Math"/>
              </a:rPr>
              <a:t> </a:t>
            </a:r>
            <a:r>
              <a:rPr sz="3000" spc="44" baseline="11111" dirty="0">
                <a:latin typeface="Cambria Math"/>
                <a:cs typeface="Cambria Math"/>
              </a:rPr>
              <a:t>𝑠</a:t>
            </a:r>
            <a:r>
              <a:rPr sz="1450" spc="30" dirty="0">
                <a:latin typeface="Cambria Math"/>
                <a:cs typeface="Cambria Math"/>
              </a:rPr>
              <a:t>𝑖+𝑛−1</a:t>
            </a:r>
            <a:endParaRPr sz="1450">
              <a:latin typeface="Cambria Math"/>
              <a:cs typeface="Cambria Math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751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Symmetric block</a:t>
            </a:r>
            <a:r>
              <a:rPr dirty="0"/>
              <a:t> </a:t>
            </a:r>
            <a:r>
              <a:rPr spc="-5" dirty="0"/>
              <a:t>cipher</a:t>
            </a:r>
          </a:p>
        </p:txBody>
      </p:sp>
      <p:sp>
        <p:nvSpPr>
          <p:cNvPr id="3" name="object 3"/>
          <p:cNvSpPr/>
          <p:nvPr/>
        </p:nvSpPr>
        <p:spPr>
          <a:xfrm>
            <a:off x="1859279" y="3048000"/>
            <a:ext cx="1346200" cy="1155700"/>
          </a:xfrm>
          <a:custGeom>
            <a:avLst/>
            <a:gdLst/>
            <a:ahLst/>
            <a:cxnLst/>
            <a:rect l="l" t="t" r="r" b="b"/>
            <a:pathLst>
              <a:path w="1346200" h="1155700">
                <a:moveTo>
                  <a:pt x="1345692" y="0"/>
                </a:moveTo>
                <a:lnTo>
                  <a:pt x="0" y="0"/>
                </a:lnTo>
                <a:lnTo>
                  <a:pt x="0" y="1155192"/>
                </a:lnTo>
                <a:lnTo>
                  <a:pt x="1345692" y="1155192"/>
                </a:lnTo>
                <a:lnTo>
                  <a:pt x="1345692" y="0"/>
                </a:lnTo>
                <a:close/>
              </a:path>
            </a:pathLst>
          </a:custGeom>
          <a:solidFill>
            <a:srgbClr val="FFFF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572000" y="1613916"/>
            <a:ext cx="4281170" cy="4148454"/>
          </a:xfrm>
          <a:prstGeom prst="rect">
            <a:avLst/>
          </a:prstGeom>
          <a:solidFill>
            <a:srgbClr val="CCFFFF"/>
          </a:solidFill>
        </p:spPr>
        <p:txBody>
          <a:bodyPr vert="horz" wrap="square" lIns="0" tIns="40640" rIns="0" bIns="0" rtlCol="0">
            <a:spAutoFit/>
          </a:bodyPr>
          <a:lstStyle/>
          <a:p>
            <a:pPr marL="355600" marR="90170" indent="-355600">
              <a:lnSpc>
                <a:spcPts val="2680"/>
              </a:lnSpc>
              <a:spcBef>
                <a:spcPts val="320"/>
              </a:spcBef>
              <a:buChar char="•"/>
              <a:tabLst>
                <a:tab pos="355600" algn="l"/>
                <a:tab pos="356235" algn="l"/>
              </a:tabLst>
            </a:pP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algorithm represents a  family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permutations </a:t>
            </a:r>
            <a:r>
              <a:rPr sz="2400" dirty="0">
                <a:latin typeface="Arial"/>
                <a:cs typeface="Arial"/>
              </a:rPr>
              <a:t>of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the  </a:t>
            </a:r>
            <a:r>
              <a:rPr sz="2400" spc="-5" dirty="0">
                <a:latin typeface="Arial"/>
                <a:cs typeface="Arial"/>
              </a:rPr>
              <a:t>message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space</a:t>
            </a:r>
            <a:endParaRPr sz="2400">
              <a:latin typeface="Arial"/>
              <a:cs typeface="Arial"/>
            </a:endParaRPr>
          </a:p>
          <a:p>
            <a:pPr marL="355600" marR="88265" indent="-355600">
              <a:lnSpc>
                <a:spcPct val="93100"/>
              </a:lnSpc>
              <a:spcBef>
                <a:spcPts val="509"/>
              </a:spcBef>
              <a:buChar char="•"/>
              <a:tabLst>
                <a:tab pos="355600" algn="l"/>
                <a:tab pos="356235" algn="l"/>
              </a:tabLst>
            </a:pPr>
            <a:r>
              <a:rPr sz="2400" spc="-5" dirty="0">
                <a:latin typeface="Arial"/>
                <a:cs typeface="Arial"/>
              </a:rPr>
              <a:t>Normally designed by  iterating a less secure round  function</a:t>
            </a:r>
            <a:endParaRPr sz="2400">
              <a:latin typeface="Arial"/>
              <a:cs typeface="Arial"/>
            </a:endParaRPr>
          </a:p>
          <a:p>
            <a:pPr marL="355600" marR="345440" indent="-355600">
              <a:lnSpc>
                <a:spcPts val="2680"/>
              </a:lnSpc>
              <a:spcBef>
                <a:spcPts val="625"/>
              </a:spcBef>
              <a:buChar char="•"/>
              <a:tabLst>
                <a:tab pos="355600" algn="l"/>
                <a:tab pos="356235" algn="l"/>
              </a:tabLst>
            </a:pPr>
            <a:r>
              <a:rPr sz="2400" dirty="0">
                <a:latin typeface="Arial"/>
                <a:cs typeface="Arial"/>
              </a:rPr>
              <a:t>May </a:t>
            </a:r>
            <a:r>
              <a:rPr sz="2400" spc="-5" dirty="0">
                <a:latin typeface="Arial"/>
                <a:cs typeface="Arial"/>
              </a:rPr>
              <a:t>be applied in </a:t>
            </a:r>
            <a:r>
              <a:rPr sz="2400" spc="-10" dirty="0">
                <a:latin typeface="Arial"/>
                <a:cs typeface="Arial"/>
              </a:rPr>
              <a:t>different  </a:t>
            </a:r>
            <a:r>
              <a:rPr sz="2400" spc="-5" dirty="0">
                <a:latin typeface="Arial"/>
                <a:cs typeface="Arial"/>
              </a:rPr>
              <a:t>operational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modes</a:t>
            </a:r>
            <a:endParaRPr sz="2400">
              <a:latin typeface="Arial"/>
              <a:cs typeface="Arial"/>
            </a:endParaRPr>
          </a:p>
          <a:p>
            <a:pPr marL="355600" marR="53975" indent="-355600">
              <a:lnSpc>
                <a:spcPct val="93100"/>
              </a:lnSpc>
              <a:spcBef>
                <a:spcPts val="515"/>
              </a:spcBef>
              <a:buChar char="•"/>
              <a:tabLst>
                <a:tab pos="355600" algn="l"/>
                <a:tab pos="356235" algn="l"/>
              </a:tabLst>
            </a:pPr>
            <a:r>
              <a:rPr sz="2400" dirty="0">
                <a:latin typeface="Arial"/>
                <a:cs typeface="Arial"/>
              </a:rPr>
              <a:t>Must </a:t>
            </a:r>
            <a:r>
              <a:rPr sz="2400" spc="-10" dirty="0">
                <a:latin typeface="Arial"/>
                <a:cs typeface="Arial"/>
              </a:rPr>
              <a:t>be </a:t>
            </a:r>
            <a:r>
              <a:rPr sz="2400" spc="-5" dirty="0">
                <a:latin typeface="Arial"/>
                <a:cs typeface="Arial"/>
              </a:rPr>
              <a:t>impossible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derive  </a:t>
            </a:r>
            <a:r>
              <a:rPr sz="2400" dirty="0">
                <a:latin typeface="Arial"/>
                <a:cs typeface="Arial"/>
              </a:rPr>
              <a:t>K </a:t>
            </a:r>
            <a:r>
              <a:rPr sz="2400" spc="-5" dirty="0">
                <a:latin typeface="Arial"/>
                <a:cs typeface="Arial"/>
              </a:rPr>
              <a:t>based on knowledge </a:t>
            </a:r>
            <a:r>
              <a:rPr sz="2400" dirty="0">
                <a:latin typeface="Arial"/>
                <a:cs typeface="Arial"/>
              </a:rPr>
              <a:t>of P  </a:t>
            </a:r>
            <a:r>
              <a:rPr sz="2400" spc="-5" dirty="0">
                <a:latin typeface="Arial"/>
                <a:cs typeface="Arial"/>
              </a:rPr>
              <a:t>and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</a:t>
            </a:r>
            <a:endParaRPr sz="2400">
              <a:latin typeface="Arial"/>
              <a:cs typeface="Arial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989075" y="2013204"/>
          <a:ext cx="3113402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51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38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1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5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38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451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4513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119380"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r>
                        <a:rPr sz="1600" b="1" dirty="0">
                          <a:latin typeface="Arial"/>
                          <a:cs typeface="Arial"/>
                        </a:rPr>
                        <a:t>P</a:t>
                      </a:r>
                      <a:r>
                        <a:rPr sz="1575" b="1" baseline="-21164" dirty="0">
                          <a:solidFill>
                            <a:srgbClr val="808080"/>
                          </a:solidFill>
                          <a:latin typeface="Arial"/>
                          <a:cs typeface="Arial"/>
                        </a:rPr>
                        <a:t>i</a:t>
                      </a:r>
                      <a:endParaRPr sz="1575" baseline="-21164">
                        <a:latin typeface="Arial"/>
                        <a:cs typeface="Arial"/>
                      </a:endParaRPr>
                    </a:p>
                  </a:txBody>
                  <a:tcPr marL="0" marR="0" marT="28575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6" name="object 6"/>
          <p:cNvGrpSpPr/>
          <p:nvPr/>
        </p:nvGrpSpPr>
        <p:grpSpPr>
          <a:xfrm>
            <a:off x="1604136" y="3248532"/>
            <a:ext cx="365760" cy="652780"/>
            <a:chOff x="1604136" y="3248532"/>
            <a:chExt cx="365760" cy="65278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19960" y="3248532"/>
              <a:ext cx="249936" cy="25907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4136" y="3641724"/>
              <a:ext cx="249936" cy="259080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859279" y="3048000"/>
            <a:ext cx="1346200" cy="1155700"/>
          </a:xfrm>
          <a:prstGeom prst="rect">
            <a:avLst/>
          </a:prstGeom>
          <a:ln w="12191">
            <a:solidFill>
              <a:srgbClr val="3333CC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40970" marR="154305" indent="115570">
              <a:lnSpc>
                <a:spcPct val="143300"/>
              </a:lnSpc>
              <a:spcBef>
                <a:spcPts val="484"/>
              </a:spcBef>
            </a:pPr>
            <a:r>
              <a:rPr sz="1800" b="1" spc="-5" dirty="0">
                <a:latin typeface="Arial"/>
                <a:cs typeface="Arial"/>
              </a:rPr>
              <a:t>Crypto</a:t>
            </a:r>
            <a:r>
              <a:rPr sz="1800" b="1" spc="-5" dirty="0">
                <a:solidFill>
                  <a:srgbClr val="808080"/>
                </a:solidFill>
                <a:latin typeface="Arial"/>
                <a:cs typeface="Arial"/>
              </a:rPr>
              <a:t>-  </a:t>
            </a:r>
            <a:r>
              <a:rPr sz="1800" b="1" dirty="0">
                <a:latin typeface="Arial"/>
                <a:cs typeface="Arial"/>
              </a:rPr>
              <a:t>alg</a:t>
            </a:r>
            <a:r>
              <a:rPr sz="1800" b="1" spc="5" dirty="0">
                <a:latin typeface="Arial"/>
                <a:cs typeface="Arial"/>
              </a:rPr>
              <a:t>o</a:t>
            </a:r>
            <a:r>
              <a:rPr sz="1800" b="1" dirty="0">
                <a:latin typeface="Arial"/>
                <a:cs typeface="Arial"/>
              </a:rPr>
              <a:t>rithm</a:t>
            </a:r>
            <a:endParaRPr sz="18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66572" y="2324099"/>
            <a:ext cx="1816735" cy="2616835"/>
          </a:xfrm>
          <a:custGeom>
            <a:avLst/>
            <a:gdLst/>
            <a:ahLst/>
            <a:cxnLst/>
            <a:rect l="l" t="t" r="r" b="b"/>
            <a:pathLst>
              <a:path w="1816735" h="2616835">
                <a:moveTo>
                  <a:pt x="1092708" y="1359408"/>
                </a:moveTo>
                <a:lnTo>
                  <a:pt x="1080008" y="1353058"/>
                </a:lnTo>
                <a:lnTo>
                  <a:pt x="1016508" y="1321308"/>
                </a:lnTo>
                <a:lnTo>
                  <a:pt x="1016508" y="1353058"/>
                </a:lnTo>
                <a:lnTo>
                  <a:pt x="0" y="1353058"/>
                </a:lnTo>
                <a:lnTo>
                  <a:pt x="0" y="1365758"/>
                </a:lnTo>
                <a:lnTo>
                  <a:pt x="1016508" y="1365758"/>
                </a:lnTo>
                <a:lnTo>
                  <a:pt x="1016508" y="1397508"/>
                </a:lnTo>
                <a:lnTo>
                  <a:pt x="1080008" y="1365758"/>
                </a:lnTo>
                <a:lnTo>
                  <a:pt x="1092708" y="1359408"/>
                </a:lnTo>
                <a:close/>
              </a:path>
              <a:path w="1816735" h="2616835">
                <a:moveTo>
                  <a:pt x="1764792" y="2540508"/>
                </a:moveTo>
                <a:lnTo>
                  <a:pt x="1733042" y="2540508"/>
                </a:lnTo>
                <a:lnTo>
                  <a:pt x="1733042" y="1892808"/>
                </a:lnTo>
                <a:lnTo>
                  <a:pt x="1720342" y="1892808"/>
                </a:lnTo>
                <a:lnTo>
                  <a:pt x="1720342" y="2540508"/>
                </a:lnTo>
                <a:lnTo>
                  <a:pt x="1688592" y="2540508"/>
                </a:lnTo>
                <a:lnTo>
                  <a:pt x="1726692" y="2616708"/>
                </a:lnTo>
                <a:lnTo>
                  <a:pt x="1758442" y="2553208"/>
                </a:lnTo>
                <a:lnTo>
                  <a:pt x="1764792" y="2540508"/>
                </a:lnTo>
                <a:close/>
              </a:path>
              <a:path w="1816735" h="2616835">
                <a:moveTo>
                  <a:pt x="1816608" y="647700"/>
                </a:moveTo>
                <a:lnTo>
                  <a:pt x="1784858" y="647700"/>
                </a:lnTo>
                <a:lnTo>
                  <a:pt x="1784858" y="0"/>
                </a:lnTo>
                <a:lnTo>
                  <a:pt x="1772158" y="0"/>
                </a:lnTo>
                <a:lnTo>
                  <a:pt x="1772158" y="647700"/>
                </a:lnTo>
                <a:lnTo>
                  <a:pt x="1740408" y="647700"/>
                </a:lnTo>
                <a:lnTo>
                  <a:pt x="1778508" y="723900"/>
                </a:lnTo>
                <a:lnTo>
                  <a:pt x="1810258" y="660400"/>
                </a:lnTo>
                <a:lnTo>
                  <a:pt x="1816608" y="647700"/>
                </a:lnTo>
                <a:close/>
              </a:path>
            </a:pathLst>
          </a:custGeom>
          <a:solidFill>
            <a:srgbClr val="3333C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91335" y="1613027"/>
            <a:ext cx="222504" cy="228600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2174875" y="1582038"/>
            <a:ext cx="87058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latin typeface="Arial"/>
                <a:cs typeface="Arial"/>
              </a:rPr>
              <a:t>Plaintext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001011" y="4988382"/>
            <a:ext cx="222504" cy="228904"/>
          </a:xfrm>
          <a:prstGeom prst="rect">
            <a:avLst/>
          </a:prstGeom>
        </p:spPr>
      </p:pic>
      <p:graphicFrame>
        <p:nvGraphicFramePr>
          <p:cNvPr id="14" name="object 14"/>
          <p:cNvGraphicFramePr>
            <a:graphicFrameLocks noGrp="1"/>
          </p:cNvGraphicFramePr>
          <p:nvPr/>
        </p:nvGraphicFramePr>
        <p:xfrm>
          <a:off x="938783" y="4946903"/>
          <a:ext cx="3107690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3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4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4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3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4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445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4323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00CC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00CC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00CC00"/>
                    </a:solidFill>
                  </a:tcPr>
                </a:tc>
                <a:tc>
                  <a:txBody>
                    <a:bodyPr/>
                    <a:lstStyle/>
                    <a:p>
                      <a:pPr marL="118745">
                        <a:lnSpc>
                          <a:spcPct val="100000"/>
                        </a:lnSpc>
                        <a:spcBef>
                          <a:spcPts val="130"/>
                        </a:spcBef>
                      </a:pPr>
                      <a:r>
                        <a:rPr sz="1600" b="1" spc="-5" dirty="0">
                          <a:latin typeface="Arial"/>
                          <a:cs typeface="Arial"/>
                        </a:rPr>
                        <a:t>C</a:t>
                      </a:r>
                      <a:r>
                        <a:rPr sz="1575" b="1" spc="-7" baseline="-21164" dirty="0">
                          <a:latin typeface="Arial"/>
                          <a:cs typeface="Arial"/>
                        </a:rPr>
                        <a:t>i</a:t>
                      </a:r>
                      <a:endParaRPr sz="1575" baseline="-21164">
                        <a:latin typeface="Arial"/>
                        <a:cs typeface="Arial"/>
                      </a:endParaRPr>
                    </a:p>
                  </a:txBody>
                  <a:tcPr marL="0" marR="0" marT="1651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00CC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00CC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00CC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3333CC"/>
                      </a:solidFill>
                      <a:prstDash val="solid"/>
                    </a:lnL>
                    <a:lnR w="12700">
                      <a:solidFill>
                        <a:srgbClr val="3333CC"/>
                      </a:solidFill>
                      <a:prstDash val="solid"/>
                    </a:lnR>
                    <a:lnT w="12700">
                      <a:solidFill>
                        <a:srgbClr val="3333CC"/>
                      </a:solidFill>
                      <a:prstDash val="solid"/>
                    </a:lnT>
                    <a:lnB w="12700">
                      <a:solidFill>
                        <a:srgbClr val="3333CC"/>
                      </a:solidFill>
                      <a:prstDash val="solid"/>
                    </a:lnB>
                    <a:solidFill>
                      <a:srgbClr val="00C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" name="object 17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18" name="object 18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28</a:t>
            </a:fld>
            <a:endParaRPr dirty="0"/>
          </a:p>
        </p:txBody>
      </p:sp>
      <p:sp>
        <p:nvSpPr>
          <p:cNvPr id="15" name="object 15"/>
          <p:cNvSpPr txBox="1"/>
          <p:nvPr/>
        </p:nvSpPr>
        <p:spPr>
          <a:xfrm>
            <a:off x="748690" y="3340049"/>
            <a:ext cx="17843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K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149220" y="5445658"/>
            <a:ext cx="94869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Arial"/>
                <a:cs typeface="Arial"/>
              </a:rPr>
              <a:t>Cipherte</a:t>
            </a:r>
            <a:r>
              <a:rPr sz="1600" spc="-15" dirty="0">
                <a:latin typeface="Arial"/>
                <a:cs typeface="Arial"/>
              </a:rPr>
              <a:t>x</a:t>
            </a:r>
            <a:r>
              <a:rPr sz="1600" spc="-5" dirty="0">
                <a:latin typeface="Arial"/>
                <a:cs typeface="Arial"/>
              </a:rPr>
              <a:t>t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2627" y="6169914"/>
            <a:ext cx="8239125" cy="5715"/>
          </a:xfrm>
          <a:custGeom>
            <a:avLst/>
            <a:gdLst/>
            <a:ahLst/>
            <a:cxnLst/>
            <a:rect l="l" t="t" r="r" b="b"/>
            <a:pathLst>
              <a:path w="8239125" h="5714">
                <a:moveTo>
                  <a:pt x="0" y="0"/>
                </a:moveTo>
                <a:lnTo>
                  <a:pt x="8238744" y="0"/>
                </a:lnTo>
              </a:path>
              <a:path w="8239125" h="5714">
                <a:moveTo>
                  <a:pt x="0" y="5334"/>
                </a:moveTo>
                <a:lnTo>
                  <a:pt x="8238744" y="5334"/>
                </a:lnTo>
              </a:path>
            </a:pathLst>
          </a:custGeom>
          <a:ln w="4571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767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Itrerated </a:t>
            </a:r>
            <a:r>
              <a:rPr spc="-5" dirty="0"/>
              <a:t>block </a:t>
            </a:r>
            <a:r>
              <a:rPr dirty="0"/>
              <a:t>cipher</a:t>
            </a:r>
            <a:r>
              <a:rPr spc="-95" dirty="0"/>
              <a:t> </a:t>
            </a:r>
            <a:r>
              <a:rPr dirty="0"/>
              <a:t>design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355591" y="1420367"/>
            <a:ext cx="4177665" cy="4525010"/>
          </a:xfrm>
          <a:prstGeom prst="rect">
            <a:avLst/>
          </a:prstGeom>
          <a:solidFill>
            <a:srgbClr val="CCCCFF"/>
          </a:solidFill>
        </p:spPr>
        <p:txBody>
          <a:bodyPr vert="horz" wrap="square" lIns="0" tIns="0" rIns="0" bIns="0" rtlCol="0">
            <a:spAutoFit/>
          </a:bodyPr>
          <a:lstStyle/>
          <a:p>
            <a:pPr marL="635">
              <a:lnSpc>
                <a:spcPts val="2615"/>
              </a:lnSpc>
            </a:pPr>
            <a:r>
              <a:rPr sz="2400" b="1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Algorithm:</a:t>
            </a:r>
            <a:endParaRPr sz="2400">
              <a:latin typeface="Arial"/>
              <a:cs typeface="Arial"/>
            </a:endParaRPr>
          </a:p>
          <a:p>
            <a:pPr marL="458470">
              <a:lnSpc>
                <a:spcPct val="100000"/>
              </a:lnSpc>
              <a:spcBef>
                <a:spcPts val="360"/>
              </a:spcBef>
            </a:pPr>
            <a:r>
              <a:rPr sz="1800" i="1" dirty="0">
                <a:latin typeface="Arial"/>
                <a:cs typeface="Arial"/>
              </a:rPr>
              <a:t>w</a:t>
            </a:r>
            <a:r>
              <a:rPr sz="1800" baseline="25462" dirty="0">
                <a:latin typeface="Arial"/>
                <a:cs typeface="Arial"/>
              </a:rPr>
              <a:t>0 </a:t>
            </a:r>
            <a:r>
              <a:rPr sz="1800" dirty="0">
                <a:latin typeface="Symbol"/>
                <a:cs typeface="Symbol"/>
              </a:rPr>
              <a:t></a:t>
            </a:r>
            <a:r>
              <a:rPr sz="1800" spc="30" dirty="0">
                <a:latin typeface="Times New Roman"/>
                <a:cs typeface="Times New Roman"/>
              </a:rPr>
              <a:t> </a:t>
            </a:r>
            <a:r>
              <a:rPr sz="1800" i="1" dirty="0">
                <a:latin typeface="Arial"/>
                <a:cs typeface="Arial"/>
              </a:rPr>
              <a:t>x</a:t>
            </a:r>
            <a:endParaRPr sz="1800">
              <a:latin typeface="Arial"/>
              <a:cs typeface="Arial"/>
            </a:endParaRPr>
          </a:p>
          <a:p>
            <a:pPr marL="458470" marR="2298065">
              <a:lnSpc>
                <a:spcPct val="116100"/>
              </a:lnSpc>
              <a:spcBef>
                <a:spcPts val="15"/>
              </a:spcBef>
            </a:pPr>
            <a:r>
              <a:rPr sz="1800" i="1" dirty="0">
                <a:latin typeface="Arial"/>
                <a:cs typeface="Arial"/>
              </a:rPr>
              <a:t>w</a:t>
            </a:r>
            <a:r>
              <a:rPr sz="1800" baseline="25462" dirty="0">
                <a:latin typeface="Arial"/>
                <a:cs typeface="Arial"/>
              </a:rPr>
              <a:t>1 </a:t>
            </a:r>
            <a:r>
              <a:rPr sz="1800" dirty="0">
                <a:latin typeface="Symbol"/>
                <a:cs typeface="Symbol"/>
              </a:rPr>
              <a:t>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i="1" spc="-5" dirty="0">
                <a:latin typeface="Arial"/>
                <a:cs typeface="Arial"/>
              </a:rPr>
              <a:t>g</a:t>
            </a:r>
            <a:r>
              <a:rPr sz="1800" spc="-5" dirty="0">
                <a:latin typeface="Arial"/>
                <a:cs typeface="Arial"/>
              </a:rPr>
              <a:t>(</a:t>
            </a:r>
            <a:r>
              <a:rPr sz="1800" i="1" spc="-5" dirty="0">
                <a:latin typeface="Arial"/>
                <a:cs typeface="Arial"/>
              </a:rPr>
              <a:t>w</a:t>
            </a:r>
            <a:r>
              <a:rPr sz="1800" spc="-7" baseline="25462" dirty="0">
                <a:latin typeface="Arial"/>
                <a:cs typeface="Arial"/>
              </a:rPr>
              <a:t>0</a:t>
            </a:r>
            <a:r>
              <a:rPr sz="1800" spc="-5" dirty="0">
                <a:latin typeface="Arial"/>
                <a:cs typeface="Arial"/>
              </a:rPr>
              <a:t>,</a:t>
            </a:r>
            <a:r>
              <a:rPr sz="1800" i="1" spc="-5" dirty="0">
                <a:latin typeface="Arial"/>
                <a:cs typeface="Arial"/>
              </a:rPr>
              <a:t>K</a:t>
            </a:r>
            <a:r>
              <a:rPr sz="1800" spc="-7" baseline="25462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)  </a:t>
            </a:r>
            <a:r>
              <a:rPr sz="1800" i="1" dirty="0">
                <a:latin typeface="Arial"/>
                <a:cs typeface="Arial"/>
              </a:rPr>
              <a:t>w</a:t>
            </a:r>
            <a:r>
              <a:rPr sz="1800" baseline="25462" dirty="0">
                <a:latin typeface="Arial"/>
                <a:cs typeface="Arial"/>
              </a:rPr>
              <a:t>2 </a:t>
            </a:r>
            <a:r>
              <a:rPr sz="1800" dirty="0">
                <a:latin typeface="Symbol"/>
                <a:cs typeface="Symbol"/>
              </a:rPr>
              <a:t>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i="1" spc="-5" dirty="0">
                <a:latin typeface="Arial"/>
                <a:cs typeface="Arial"/>
              </a:rPr>
              <a:t>g</a:t>
            </a:r>
            <a:r>
              <a:rPr sz="1800" spc="-5" dirty="0">
                <a:latin typeface="Arial"/>
                <a:cs typeface="Arial"/>
              </a:rPr>
              <a:t>(</a:t>
            </a:r>
            <a:r>
              <a:rPr sz="1800" i="1" spc="-5" dirty="0">
                <a:latin typeface="Arial"/>
                <a:cs typeface="Arial"/>
              </a:rPr>
              <a:t>w</a:t>
            </a:r>
            <a:r>
              <a:rPr sz="1800" spc="-7" baseline="25462" dirty="0">
                <a:latin typeface="Arial"/>
                <a:cs typeface="Arial"/>
              </a:rPr>
              <a:t>1</a:t>
            </a:r>
            <a:r>
              <a:rPr sz="1800" spc="-5" dirty="0">
                <a:latin typeface="Arial"/>
                <a:cs typeface="Arial"/>
              </a:rPr>
              <a:t>,</a:t>
            </a:r>
            <a:r>
              <a:rPr sz="1800" i="1" spc="-5" dirty="0">
                <a:latin typeface="Arial"/>
                <a:cs typeface="Arial"/>
              </a:rPr>
              <a:t>K</a:t>
            </a:r>
            <a:r>
              <a:rPr sz="1800" spc="-7" baseline="25462" dirty="0">
                <a:latin typeface="Arial"/>
                <a:cs typeface="Arial"/>
              </a:rPr>
              <a:t>2</a:t>
            </a:r>
            <a:r>
              <a:rPr sz="1800" spc="-5" dirty="0">
                <a:latin typeface="Arial"/>
                <a:cs typeface="Arial"/>
              </a:rPr>
              <a:t>)</a:t>
            </a:r>
            <a:endParaRPr sz="1800">
              <a:latin typeface="Arial"/>
              <a:cs typeface="Arial"/>
            </a:endParaRPr>
          </a:p>
          <a:p>
            <a:pPr marL="521970">
              <a:lnSpc>
                <a:spcPct val="100000"/>
              </a:lnSpc>
              <a:spcBef>
                <a:spcPts val="335"/>
              </a:spcBef>
            </a:pPr>
            <a:r>
              <a:rPr sz="1800" dirty="0">
                <a:latin typeface="Arial"/>
                <a:cs typeface="Arial"/>
              </a:rPr>
              <a:t>•</a:t>
            </a:r>
            <a:endParaRPr sz="1800">
              <a:latin typeface="Arial"/>
              <a:cs typeface="Arial"/>
            </a:endParaRPr>
          </a:p>
          <a:p>
            <a:pPr marL="521970">
              <a:lnSpc>
                <a:spcPts val="2070"/>
              </a:lnSpc>
              <a:spcBef>
                <a:spcPts val="350"/>
              </a:spcBef>
            </a:pPr>
            <a:r>
              <a:rPr sz="1800" dirty="0">
                <a:latin typeface="Arial"/>
                <a:cs typeface="Arial"/>
              </a:rPr>
              <a:t>•</a:t>
            </a:r>
            <a:endParaRPr sz="1800">
              <a:latin typeface="Arial"/>
              <a:cs typeface="Arial"/>
            </a:endParaRPr>
          </a:p>
          <a:p>
            <a:pPr marL="458470">
              <a:lnSpc>
                <a:spcPts val="2070"/>
              </a:lnSpc>
            </a:pPr>
            <a:r>
              <a:rPr sz="2700" i="1" spc="-7" baseline="-16975" dirty="0">
                <a:latin typeface="Arial"/>
                <a:cs typeface="Arial"/>
              </a:rPr>
              <a:t>w</a:t>
            </a:r>
            <a:r>
              <a:rPr sz="1200" i="1" spc="-5" dirty="0">
                <a:latin typeface="Arial"/>
                <a:cs typeface="Arial"/>
              </a:rPr>
              <a:t>Nr</a:t>
            </a:r>
            <a:r>
              <a:rPr sz="1200" spc="-5" dirty="0">
                <a:latin typeface="Arial"/>
                <a:cs typeface="Arial"/>
              </a:rPr>
              <a:t>-1 </a:t>
            </a:r>
            <a:r>
              <a:rPr sz="2700" baseline="-16975" dirty="0">
                <a:latin typeface="Symbol"/>
                <a:cs typeface="Symbol"/>
              </a:rPr>
              <a:t></a:t>
            </a:r>
            <a:r>
              <a:rPr sz="2700" spc="67" baseline="-16975" dirty="0">
                <a:latin typeface="Times New Roman"/>
                <a:cs typeface="Times New Roman"/>
              </a:rPr>
              <a:t> </a:t>
            </a:r>
            <a:r>
              <a:rPr sz="2700" i="1" spc="-7" baseline="-16975" dirty="0">
                <a:latin typeface="Arial"/>
                <a:cs typeface="Arial"/>
              </a:rPr>
              <a:t>g</a:t>
            </a:r>
            <a:r>
              <a:rPr sz="2700" spc="-7" baseline="-16975" dirty="0">
                <a:latin typeface="Arial"/>
                <a:cs typeface="Arial"/>
              </a:rPr>
              <a:t>(</a:t>
            </a:r>
            <a:r>
              <a:rPr sz="2700" i="1" spc="-7" baseline="-16975" dirty="0">
                <a:latin typeface="Arial"/>
                <a:cs typeface="Arial"/>
              </a:rPr>
              <a:t>w</a:t>
            </a:r>
            <a:r>
              <a:rPr sz="1200" i="1" spc="-5" dirty="0">
                <a:latin typeface="Arial"/>
                <a:cs typeface="Arial"/>
              </a:rPr>
              <a:t>Nr</a:t>
            </a:r>
            <a:r>
              <a:rPr sz="1200" spc="-5" dirty="0">
                <a:latin typeface="Arial"/>
                <a:cs typeface="Arial"/>
              </a:rPr>
              <a:t>-2</a:t>
            </a:r>
            <a:r>
              <a:rPr sz="2700" spc="-7" baseline="-16975" dirty="0">
                <a:latin typeface="Arial"/>
                <a:cs typeface="Arial"/>
              </a:rPr>
              <a:t>,</a:t>
            </a:r>
            <a:r>
              <a:rPr sz="2700" i="1" spc="-7" baseline="-16975" dirty="0">
                <a:latin typeface="Arial"/>
                <a:cs typeface="Arial"/>
              </a:rPr>
              <a:t>K</a:t>
            </a:r>
            <a:r>
              <a:rPr sz="1200" i="1" spc="-5" dirty="0">
                <a:latin typeface="Arial"/>
                <a:cs typeface="Arial"/>
              </a:rPr>
              <a:t>Nr</a:t>
            </a:r>
            <a:r>
              <a:rPr sz="1200" spc="-5" dirty="0">
                <a:latin typeface="Arial"/>
                <a:cs typeface="Arial"/>
              </a:rPr>
              <a:t>-1</a:t>
            </a:r>
            <a:r>
              <a:rPr sz="2700" spc="-7" baseline="-16975" dirty="0">
                <a:latin typeface="Arial"/>
                <a:cs typeface="Arial"/>
              </a:rPr>
              <a:t>)</a:t>
            </a:r>
            <a:endParaRPr sz="2700" baseline="-16975">
              <a:latin typeface="Arial"/>
              <a:cs typeface="Arial"/>
            </a:endParaRPr>
          </a:p>
          <a:p>
            <a:pPr marL="458470">
              <a:lnSpc>
                <a:spcPct val="100000"/>
              </a:lnSpc>
              <a:spcBef>
                <a:spcPts val="350"/>
              </a:spcBef>
            </a:pPr>
            <a:r>
              <a:rPr sz="2700" i="1" spc="-7" baseline="-16975" dirty="0">
                <a:latin typeface="Arial"/>
                <a:cs typeface="Arial"/>
              </a:rPr>
              <a:t>w</a:t>
            </a:r>
            <a:r>
              <a:rPr sz="1200" i="1" spc="-5" dirty="0">
                <a:latin typeface="Arial"/>
                <a:cs typeface="Arial"/>
              </a:rPr>
              <a:t>Nr </a:t>
            </a:r>
            <a:r>
              <a:rPr sz="2700" baseline="-16975" dirty="0">
                <a:latin typeface="Symbol"/>
                <a:cs typeface="Symbol"/>
              </a:rPr>
              <a:t></a:t>
            </a:r>
            <a:r>
              <a:rPr sz="2700" spc="52" baseline="-16975" dirty="0">
                <a:latin typeface="Times New Roman"/>
                <a:cs typeface="Times New Roman"/>
              </a:rPr>
              <a:t> </a:t>
            </a:r>
            <a:r>
              <a:rPr sz="2700" i="1" spc="-7" baseline="-16975" dirty="0">
                <a:latin typeface="Arial"/>
                <a:cs typeface="Arial"/>
              </a:rPr>
              <a:t>g</a:t>
            </a:r>
            <a:r>
              <a:rPr sz="2700" spc="-7" baseline="-16975" dirty="0">
                <a:latin typeface="Arial"/>
                <a:cs typeface="Arial"/>
              </a:rPr>
              <a:t>(</a:t>
            </a:r>
            <a:r>
              <a:rPr sz="2700" i="1" spc="-7" baseline="-16975" dirty="0">
                <a:latin typeface="Arial"/>
                <a:cs typeface="Arial"/>
              </a:rPr>
              <a:t>w</a:t>
            </a:r>
            <a:r>
              <a:rPr sz="1200" i="1" spc="-5" dirty="0">
                <a:latin typeface="Arial"/>
                <a:cs typeface="Arial"/>
              </a:rPr>
              <a:t>Nr</a:t>
            </a:r>
            <a:r>
              <a:rPr sz="1200" spc="-5" dirty="0">
                <a:latin typeface="Arial"/>
                <a:cs typeface="Arial"/>
              </a:rPr>
              <a:t>-1</a:t>
            </a:r>
            <a:r>
              <a:rPr sz="2700" spc="-7" baseline="-16975" dirty="0">
                <a:latin typeface="Arial"/>
                <a:cs typeface="Arial"/>
              </a:rPr>
              <a:t>,</a:t>
            </a:r>
            <a:r>
              <a:rPr sz="2700" i="1" spc="-7" baseline="-16975" dirty="0">
                <a:latin typeface="Arial"/>
                <a:cs typeface="Arial"/>
              </a:rPr>
              <a:t>K</a:t>
            </a:r>
            <a:r>
              <a:rPr sz="1200" i="1" spc="-5" dirty="0">
                <a:latin typeface="Arial"/>
                <a:cs typeface="Arial"/>
              </a:rPr>
              <a:t>Nr</a:t>
            </a:r>
            <a:r>
              <a:rPr sz="2700" spc="-7" baseline="-16975" dirty="0">
                <a:latin typeface="Arial"/>
                <a:cs typeface="Arial"/>
              </a:rPr>
              <a:t>)</a:t>
            </a:r>
            <a:endParaRPr sz="2700" baseline="-16975">
              <a:latin typeface="Arial"/>
              <a:cs typeface="Arial"/>
            </a:endParaRPr>
          </a:p>
          <a:p>
            <a:pPr marL="458470">
              <a:lnSpc>
                <a:spcPct val="100000"/>
              </a:lnSpc>
              <a:spcBef>
                <a:spcPts val="885"/>
              </a:spcBef>
            </a:pPr>
            <a:r>
              <a:rPr sz="1800" i="1" dirty="0">
                <a:latin typeface="Arial"/>
                <a:cs typeface="Arial"/>
              </a:rPr>
              <a:t>y </a:t>
            </a:r>
            <a:r>
              <a:rPr sz="1800" dirty="0">
                <a:latin typeface="Symbol"/>
                <a:cs typeface="Symbol"/>
              </a:rPr>
              <a:t></a:t>
            </a:r>
            <a:r>
              <a:rPr sz="1800" spc="-120" dirty="0">
                <a:latin typeface="Times New Roman"/>
                <a:cs typeface="Times New Roman"/>
              </a:rPr>
              <a:t> </a:t>
            </a:r>
            <a:r>
              <a:rPr sz="1800" i="1" spc="-5" dirty="0">
                <a:latin typeface="Arial"/>
                <a:cs typeface="Arial"/>
              </a:rPr>
              <a:t>w</a:t>
            </a:r>
            <a:r>
              <a:rPr sz="1800" i="1" spc="-7" baseline="25462" dirty="0">
                <a:latin typeface="Arial"/>
                <a:cs typeface="Arial"/>
              </a:rPr>
              <a:t>Nr</a:t>
            </a:r>
            <a:endParaRPr sz="1800" baseline="25462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550">
              <a:latin typeface="Arial"/>
              <a:cs typeface="Arial"/>
            </a:endParaRPr>
          </a:p>
          <a:p>
            <a:pPr marL="635" marR="89535" algn="just">
              <a:lnSpc>
                <a:spcPct val="93100"/>
              </a:lnSpc>
            </a:pPr>
            <a:r>
              <a:rPr sz="2400" b="1" spc="-5" dirty="0">
                <a:latin typeface="Arial"/>
                <a:cs typeface="Arial"/>
              </a:rPr>
              <a:t>NB! </a:t>
            </a:r>
            <a:r>
              <a:rPr sz="2400" b="1" dirty="0">
                <a:latin typeface="Arial"/>
                <a:cs typeface="Arial"/>
              </a:rPr>
              <a:t>For </a:t>
            </a:r>
            <a:r>
              <a:rPr sz="2400" b="1" spc="-5" dirty="0">
                <a:latin typeface="Arial"/>
                <a:cs typeface="Arial"/>
              </a:rPr>
              <a:t>a </a:t>
            </a:r>
            <a:r>
              <a:rPr sz="2400" b="1" dirty="0">
                <a:latin typeface="Arial"/>
                <a:cs typeface="Arial"/>
              </a:rPr>
              <a:t>fixed </a:t>
            </a:r>
            <a:r>
              <a:rPr sz="2400" b="1" i="1" spc="-5" dirty="0">
                <a:latin typeface="Arial"/>
                <a:cs typeface="Arial"/>
              </a:rPr>
              <a:t>K</a:t>
            </a:r>
            <a:r>
              <a:rPr sz="2400" b="1" spc="-5" dirty="0">
                <a:latin typeface="Arial"/>
                <a:cs typeface="Arial"/>
              </a:rPr>
              <a:t>, </a:t>
            </a:r>
            <a:r>
              <a:rPr sz="2400" b="1" i="1" dirty="0">
                <a:latin typeface="Arial"/>
                <a:cs typeface="Arial"/>
              </a:rPr>
              <a:t>g </a:t>
            </a:r>
            <a:r>
              <a:rPr sz="2400" b="1" dirty="0">
                <a:latin typeface="Arial"/>
                <a:cs typeface="Arial"/>
              </a:rPr>
              <a:t>must</a:t>
            </a:r>
            <a:r>
              <a:rPr sz="2400" b="1" spc="-8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be  injective in </a:t>
            </a:r>
            <a:r>
              <a:rPr sz="2400" b="1" spc="-5" dirty="0">
                <a:latin typeface="Arial"/>
                <a:cs typeface="Arial"/>
              </a:rPr>
              <a:t>order </a:t>
            </a:r>
            <a:r>
              <a:rPr sz="2400" b="1" dirty="0">
                <a:latin typeface="Arial"/>
                <a:cs typeface="Arial"/>
              </a:rPr>
              <a:t>to </a:t>
            </a:r>
            <a:r>
              <a:rPr sz="2400" b="1" spc="-10" dirty="0">
                <a:latin typeface="Arial"/>
                <a:cs typeface="Arial"/>
              </a:rPr>
              <a:t>decrypt  </a:t>
            </a:r>
            <a:r>
              <a:rPr sz="2400" b="1" i="1" spc="-5" dirty="0">
                <a:latin typeface="Arial"/>
                <a:cs typeface="Arial"/>
              </a:rPr>
              <a:t>y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47800" y="1752600"/>
            <a:ext cx="1295400" cy="304800"/>
          </a:xfrm>
          <a:prstGeom prst="rect">
            <a:avLst/>
          </a:prstGeom>
          <a:solidFill>
            <a:srgbClr val="FFFF00"/>
          </a:solidFill>
          <a:ln w="9144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1440">
              <a:lnSpc>
                <a:spcPts val="1565"/>
              </a:lnSpc>
            </a:pPr>
            <a:r>
              <a:rPr sz="2400" i="1" baseline="-17361" dirty="0">
                <a:latin typeface="Arial"/>
                <a:cs typeface="Arial"/>
              </a:rPr>
              <a:t>w</a:t>
            </a:r>
            <a:r>
              <a:rPr sz="1050" i="1" dirty="0">
                <a:latin typeface="Arial"/>
                <a:cs typeface="Arial"/>
              </a:rPr>
              <a:t>0</a:t>
            </a:r>
            <a:endParaRPr sz="105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404937" y="2357437"/>
            <a:ext cx="1381125" cy="390525"/>
            <a:chOff x="1404937" y="2357437"/>
            <a:chExt cx="1381125" cy="390525"/>
          </a:xfrm>
        </p:grpSpPr>
        <p:sp>
          <p:nvSpPr>
            <p:cNvPr id="7" name="object 7"/>
            <p:cNvSpPr/>
            <p:nvPr/>
          </p:nvSpPr>
          <p:spPr>
            <a:xfrm>
              <a:off x="1409700" y="236220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1308100" y="0"/>
                  </a:moveTo>
                  <a:lnTo>
                    <a:pt x="63500" y="0"/>
                  </a:lnTo>
                  <a:lnTo>
                    <a:pt x="38790" y="4992"/>
                  </a:lnTo>
                  <a:lnTo>
                    <a:pt x="18605" y="18605"/>
                  </a:lnTo>
                  <a:lnTo>
                    <a:pt x="4992" y="38790"/>
                  </a:lnTo>
                  <a:lnTo>
                    <a:pt x="0" y="63500"/>
                  </a:lnTo>
                  <a:lnTo>
                    <a:pt x="0" y="317500"/>
                  </a:lnTo>
                  <a:lnTo>
                    <a:pt x="4992" y="342209"/>
                  </a:lnTo>
                  <a:lnTo>
                    <a:pt x="18605" y="362394"/>
                  </a:lnTo>
                  <a:lnTo>
                    <a:pt x="38790" y="376007"/>
                  </a:lnTo>
                  <a:lnTo>
                    <a:pt x="63500" y="381000"/>
                  </a:lnTo>
                  <a:lnTo>
                    <a:pt x="1308100" y="381000"/>
                  </a:lnTo>
                  <a:lnTo>
                    <a:pt x="1332809" y="376007"/>
                  </a:lnTo>
                  <a:lnTo>
                    <a:pt x="1352994" y="362394"/>
                  </a:lnTo>
                  <a:lnTo>
                    <a:pt x="1366607" y="342209"/>
                  </a:lnTo>
                  <a:lnTo>
                    <a:pt x="1371600" y="317500"/>
                  </a:lnTo>
                  <a:lnTo>
                    <a:pt x="1371600" y="63500"/>
                  </a:lnTo>
                  <a:lnTo>
                    <a:pt x="1366607" y="38790"/>
                  </a:lnTo>
                  <a:lnTo>
                    <a:pt x="1352994" y="18605"/>
                  </a:lnTo>
                  <a:lnTo>
                    <a:pt x="1332809" y="4992"/>
                  </a:lnTo>
                  <a:lnTo>
                    <a:pt x="1308100" y="0"/>
                  </a:lnTo>
                  <a:close/>
                </a:path>
              </a:pathLst>
            </a:custGeom>
            <a:solidFill>
              <a:srgbClr val="99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409700" y="236220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0" y="63500"/>
                  </a:moveTo>
                  <a:lnTo>
                    <a:pt x="4992" y="38790"/>
                  </a:lnTo>
                  <a:lnTo>
                    <a:pt x="18605" y="18605"/>
                  </a:lnTo>
                  <a:lnTo>
                    <a:pt x="38790" y="4992"/>
                  </a:lnTo>
                  <a:lnTo>
                    <a:pt x="63500" y="0"/>
                  </a:lnTo>
                  <a:lnTo>
                    <a:pt x="1308100" y="0"/>
                  </a:lnTo>
                  <a:lnTo>
                    <a:pt x="1332809" y="4992"/>
                  </a:lnTo>
                  <a:lnTo>
                    <a:pt x="1352994" y="18605"/>
                  </a:lnTo>
                  <a:lnTo>
                    <a:pt x="1366607" y="38790"/>
                  </a:lnTo>
                  <a:lnTo>
                    <a:pt x="1371600" y="63500"/>
                  </a:lnTo>
                  <a:lnTo>
                    <a:pt x="1371600" y="317500"/>
                  </a:lnTo>
                  <a:lnTo>
                    <a:pt x="1366607" y="342209"/>
                  </a:lnTo>
                  <a:lnTo>
                    <a:pt x="1352994" y="362394"/>
                  </a:lnTo>
                  <a:lnTo>
                    <a:pt x="1332809" y="376007"/>
                  </a:lnTo>
                  <a:lnTo>
                    <a:pt x="1308100" y="381000"/>
                  </a:lnTo>
                  <a:lnTo>
                    <a:pt x="63500" y="381000"/>
                  </a:lnTo>
                  <a:lnTo>
                    <a:pt x="38790" y="376007"/>
                  </a:lnTo>
                  <a:lnTo>
                    <a:pt x="18605" y="362394"/>
                  </a:lnTo>
                  <a:lnTo>
                    <a:pt x="4992" y="342209"/>
                  </a:lnTo>
                  <a:lnTo>
                    <a:pt x="0" y="317500"/>
                  </a:lnTo>
                  <a:lnTo>
                    <a:pt x="0" y="635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481963" y="2404363"/>
            <a:ext cx="8115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600" i="1" spc="-5" dirty="0">
                <a:latin typeface="Arial"/>
                <a:cs typeface="Arial"/>
              </a:rPr>
              <a:t>g</a:t>
            </a:r>
            <a:r>
              <a:rPr sz="1600" spc="-5" dirty="0">
                <a:latin typeface="Arial"/>
                <a:cs typeface="Arial"/>
              </a:rPr>
              <a:t>(</a:t>
            </a:r>
            <a:r>
              <a:rPr sz="1600" i="1" spc="-5" dirty="0">
                <a:latin typeface="Arial"/>
                <a:cs typeface="Arial"/>
              </a:rPr>
              <a:t>w</a:t>
            </a:r>
            <a:r>
              <a:rPr sz="1575" i="1" spc="-7" baseline="26455" dirty="0">
                <a:latin typeface="Arial"/>
                <a:cs typeface="Arial"/>
              </a:rPr>
              <a:t>0</a:t>
            </a:r>
            <a:r>
              <a:rPr sz="1600" i="1" spc="-5" dirty="0">
                <a:latin typeface="Arial"/>
                <a:cs typeface="Arial"/>
              </a:rPr>
              <a:t>,K</a:t>
            </a:r>
            <a:r>
              <a:rPr sz="1575" i="1" spc="-7" baseline="26455" dirty="0">
                <a:latin typeface="Arial"/>
                <a:cs typeface="Arial"/>
              </a:rPr>
              <a:t>1</a:t>
            </a:r>
            <a:r>
              <a:rPr sz="1600" spc="-5" dirty="0">
                <a:latin typeface="Arial"/>
                <a:cs typeface="Arial"/>
              </a:rPr>
              <a:t>)</a:t>
            </a:r>
            <a:endParaRPr sz="1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999869" y="1165987"/>
            <a:ext cx="11493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i="1" dirty="0">
                <a:latin typeface="Times New Roman"/>
                <a:cs typeface="Times New Roman"/>
              </a:rPr>
              <a:t>x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019300" y="14478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019300" y="2057399"/>
            <a:ext cx="1445260" cy="542925"/>
          </a:xfrm>
          <a:custGeom>
            <a:avLst/>
            <a:gdLst/>
            <a:ahLst/>
            <a:cxnLst/>
            <a:rect l="l" t="t" r="r" b="b"/>
            <a:pathLst>
              <a:path w="1445260" h="542925">
                <a:moveTo>
                  <a:pt x="76200" y="228600"/>
                </a:moveTo>
                <a:lnTo>
                  <a:pt x="44450" y="228600"/>
                </a:lnTo>
                <a:lnTo>
                  <a:pt x="44450" y="0"/>
                </a:lnTo>
                <a:lnTo>
                  <a:pt x="31750" y="0"/>
                </a:lnTo>
                <a:lnTo>
                  <a:pt x="31750" y="228600"/>
                </a:ln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  <a:path w="1445260" h="542925">
                <a:moveTo>
                  <a:pt x="1444752" y="498094"/>
                </a:moveTo>
                <a:lnTo>
                  <a:pt x="835152" y="498094"/>
                </a:lnTo>
                <a:lnTo>
                  <a:pt x="835152" y="466344"/>
                </a:lnTo>
                <a:lnTo>
                  <a:pt x="758952" y="504444"/>
                </a:lnTo>
                <a:lnTo>
                  <a:pt x="835152" y="542544"/>
                </a:lnTo>
                <a:lnTo>
                  <a:pt x="835152" y="510794"/>
                </a:lnTo>
                <a:lnTo>
                  <a:pt x="1444752" y="510794"/>
                </a:lnTo>
                <a:lnTo>
                  <a:pt x="1444752" y="4980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501897" y="1274191"/>
            <a:ext cx="16065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i="1" spc="-5" dirty="0">
                <a:latin typeface="Times New Roman"/>
                <a:cs typeface="Times New Roman"/>
              </a:rPr>
              <a:t>K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3543300" y="1676400"/>
            <a:ext cx="76200" cy="762000"/>
          </a:xfrm>
          <a:custGeom>
            <a:avLst/>
            <a:gdLst/>
            <a:ahLst/>
            <a:cxnLst/>
            <a:rect l="l" t="t" r="r" b="b"/>
            <a:pathLst>
              <a:path w="76200" h="762000">
                <a:moveTo>
                  <a:pt x="31750" y="685800"/>
                </a:moveTo>
                <a:lnTo>
                  <a:pt x="0" y="685800"/>
                </a:lnTo>
                <a:lnTo>
                  <a:pt x="38100" y="762000"/>
                </a:lnTo>
                <a:lnTo>
                  <a:pt x="69850" y="698500"/>
                </a:lnTo>
                <a:lnTo>
                  <a:pt x="31750" y="698500"/>
                </a:lnTo>
                <a:lnTo>
                  <a:pt x="31750" y="685800"/>
                </a:lnTo>
                <a:close/>
              </a:path>
              <a:path w="76200" h="762000">
                <a:moveTo>
                  <a:pt x="44450" y="0"/>
                </a:moveTo>
                <a:lnTo>
                  <a:pt x="31750" y="0"/>
                </a:lnTo>
                <a:lnTo>
                  <a:pt x="31750" y="698500"/>
                </a:lnTo>
                <a:lnTo>
                  <a:pt x="44450" y="698500"/>
                </a:lnTo>
                <a:lnTo>
                  <a:pt x="44450" y="0"/>
                </a:lnTo>
                <a:close/>
              </a:path>
              <a:path w="76200" h="762000">
                <a:moveTo>
                  <a:pt x="76200" y="685800"/>
                </a:moveTo>
                <a:lnTo>
                  <a:pt x="44450" y="685800"/>
                </a:lnTo>
                <a:lnTo>
                  <a:pt x="44450" y="698500"/>
                </a:lnTo>
                <a:lnTo>
                  <a:pt x="69850" y="698500"/>
                </a:lnTo>
                <a:lnTo>
                  <a:pt x="76200" y="6858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474973" y="2356485"/>
            <a:ext cx="28003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400" b="1" i="1" baseline="-17361" dirty="0">
                <a:latin typeface="Times New Roman"/>
                <a:cs typeface="Times New Roman"/>
              </a:rPr>
              <a:t>K</a:t>
            </a:r>
            <a:r>
              <a:rPr sz="1050" b="1" i="1" dirty="0">
                <a:latin typeface="Times New Roman"/>
                <a:cs typeface="Times New Roman"/>
              </a:rPr>
              <a:t>1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409700" y="3048000"/>
            <a:ext cx="1295400" cy="304800"/>
          </a:xfrm>
          <a:prstGeom prst="rect">
            <a:avLst/>
          </a:prstGeom>
          <a:solidFill>
            <a:srgbClr val="FFFF00"/>
          </a:solidFill>
          <a:ln w="9144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1440">
              <a:lnSpc>
                <a:spcPts val="1570"/>
              </a:lnSpc>
            </a:pPr>
            <a:r>
              <a:rPr sz="2400" i="1" baseline="-17361" dirty="0">
                <a:latin typeface="Arial"/>
                <a:cs typeface="Arial"/>
              </a:rPr>
              <a:t>w</a:t>
            </a:r>
            <a:r>
              <a:rPr sz="1050" i="1" dirty="0">
                <a:latin typeface="Arial"/>
                <a:cs typeface="Arial"/>
              </a:rPr>
              <a:t>1</a:t>
            </a:r>
            <a:endParaRPr sz="1050">
              <a:latin typeface="Arial"/>
              <a:cs typeface="Arial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1366837" y="3652837"/>
            <a:ext cx="1381125" cy="390525"/>
            <a:chOff x="1366837" y="3652837"/>
            <a:chExt cx="1381125" cy="390525"/>
          </a:xfrm>
        </p:grpSpPr>
        <p:sp>
          <p:nvSpPr>
            <p:cNvPr id="18" name="object 18"/>
            <p:cNvSpPr/>
            <p:nvPr/>
          </p:nvSpPr>
          <p:spPr>
            <a:xfrm>
              <a:off x="1371600" y="365760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1308100" y="0"/>
                  </a:moveTo>
                  <a:lnTo>
                    <a:pt x="63500" y="0"/>
                  </a:lnTo>
                  <a:lnTo>
                    <a:pt x="38790" y="4992"/>
                  </a:lnTo>
                  <a:lnTo>
                    <a:pt x="18605" y="18605"/>
                  </a:lnTo>
                  <a:lnTo>
                    <a:pt x="4992" y="38790"/>
                  </a:lnTo>
                  <a:lnTo>
                    <a:pt x="0" y="63500"/>
                  </a:lnTo>
                  <a:lnTo>
                    <a:pt x="0" y="317500"/>
                  </a:lnTo>
                  <a:lnTo>
                    <a:pt x="4992" y="342209"/>
                  </a:lnTo>
                  <a:lnTo>
                    <a:pt x="18605" y="362394"/>
                  </a:lnTo>
                  <a:lnTo>
                    <a:pt x="38790" y="376007"/>
                  </a:lnTo>
                  <a:lnTo>
                    <a:pt x="63500" y="381000"/>
                  </a:lnTo>
                  <a:lnTo>
                    <a:pt x="1308100" y="381000"/>
                  </a:lnTo>
                  <a:lnTo>
                    <a:pt x="1332809" y="376007"/>
                  </a:lnTo>
                  <a:lnTo>
                    <a:pt x="1352994" y="362394"/>
                  </a:lnTo>
                  <a:lnTo>
                    <a:pt x="1366607" y="342209"/>
                  </a:lnTo>
                  <a:lnTo>
                    <a:pt x="1371600" y="317500"/>
                  </a:lnTo>
                  <a:lnTo>
                    <a:pt x="1371600" y="63500"/>
                  </a:lnTo>
                  <a:lnTo>
                    <a:pt x="1366607" y="38790"/>
                  </a:lnTo>
                  <a:lnTo>
                    <a:pt x="1352994" y="18605"/>
                  </a:lnTo>
                  <a:lnTo>
                    <a:pt x="1332809" y="4992"/>
                  </a:lnTo>
                  <a:lnTo>
                    <a:pt x="1308100" y="0"/>
                  </a:lnTo>
                  <a:close/>
                </a:path>
              </a:pathLst>
            </a:custGeom>
            <a:solidFill>
              <a:srgbClr val="99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371600" y="365760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0" y="63500"/>
                  </a:moveTo>
                  <a:lnTo>
                    <a:pt x="4992" y="38790"/>
                  </a:lnTo>
                  <a:lnTo>
                    <a:pt x="18605" y="18605"/>
                  </a:lnTo>
                  <a:lnTo>
                    <a:pt x="38790" y="4992"/>
                  </a:lnTo>
                  <a:lnTo>
                    <a:pt x="63500" y="0"/>
                  </a:lnTo>
                  <a:lnTo>
                    <a:pt x="1308100" y="0"/>
                  </a:lnTo>
                  <a:lnTo>
                    <a:pt x="1332809" y="4992"/>
                  </a:lnTo>
                  <a:lnTo>
                    <a:pt x="1352994" y="18605"/>
                  </a:lnTo>
                  <a:lnTo>
                    <a:pt x="1366607" y="38790"/>
                  </a:lnTo>
                  <a:lnTo>
                    <a:pt x="1371600" y="63500"/>
                  </a:lnTo>
                  <a:lnTo>
                    <a:pt x="1371600" y="317500"/>
                  </a:lnTo>
                  <a:lnTo>
                    <a:pt x="1366607" y="342209"/>
                  </a:lnTo>
                  <a:lnTo>
                    <a:pt x="1352994" y="362394"/>
                  </a:lnTo>
                  <a:lnTo>
                    <a:pt x="1332809" y="376007"/>
                  </a:lnTo>
                  <a:lnTo>
                    <a:pt x="1308100" y="381000"/>
                  </a:lnTo>
                  <a:lnTo>
                    <a:pt x="63500" y="381000"/>
                  </a:lnTo>
                  <a:lnTo>
                    <a:pt x="38790" y="376007"/>
                  </a:lnTo>
                  <a:lnTo>
                    <a:pt x="18605" y="362394"/>
                  </a:lnTo>
                  <a:lnTo>
                    <a:pt x="4992" y="342209"/>
                  </a:lnTo>
                  <a:lnTo>
                    <a:pt x="0" y="317500"/>
                  </a:lnTo>
                  <a:lnTo>
                    <a:pt x="0" y="635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1456563" y="3700017"/>
            <a:ext cx="7861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95"/>
              </a:spcBef>
            </a:pPr>
            <a:r>
              <a:rPr sz="1600" i="1" spc="-5" dirty="0">
                <a:latin typeface="Arial"/>
                <a:cs typeface="Arial"/>
              </a:rPr>
              <a:t>g</a:t>
            </a:r>
            <a:r>
              <a:rPr sz="1600" spc="-5" dirty="0">
                <a:latin typeface="Arial"/>
                <a:cs typeface="Arial"/>
              </a:rPr>
              <a:t>(</a:t>
            </a:r>
            <a:r>
              <a:rPr sz="1600" i="1" spc="-5" dirty="0">
                <a:latin typeface="Arial"/>
                <a:cs typeface="Arial"/>
              </a:rPr>
              <a:t>w</a:t>
            </a:r>
            <a:r>
              <a:rPr sz="1575" i="1" spc="-7" baseline="26455" dirty="0">
                <a:latin typeface="Arial"/>
                <a:cs typeface="Arial"/>
              </a:rPr>
              <a:t>1</a:t>
            </a:r>
            <a:r>
              <a:rPr sz="1600" i="1" spc="-5" dirty="0">
                <a:latin typeface="Arial"/>
                <a:cs typeface="Arial"/>
              </a:rPr>
              <a:t>,K</a:t>
            </a:r>
            <a:r>
              <a:rPr sz="1575" i="1" spc="-7" baseline="26455" dirty="0">
                <a:latin typeface="Arial"/>
                <a:cs typeface="Arial"/>
              </a:rPr>
              <a:t>2</a:t>
            </a:r>
            <a:r>
              <a:rPr sz="1600" spc="-5" dirty="0">
                <a:latin typeface="Arial"/>
                <a:cs typeface="Arial"/>
              </a:rPr>
              <a:t>)</a:t>
            </a:r>
            <a:endParaRPr sz="1600">
              <a:latin typeface="Arial"/>
              <a:cs typeface="Arial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2019300" y="3352800"/>
            <a:ext cx="1407160" cy="542925"/>
          </a:xfrm>
          <a:custGeom>
            <a:avLst/>
            <a:gdLst/>
            <a:ahLst/>
            <a:cxnLst/>
            <a:rect l="l" t="t" r="r" b="b"/>
            <a:pathLst>
              <a:path w="1407160" h="542925">
                <a:moveTo>
                  <a:pt x="76200" y="228600"/>
                </a:moveTo>
                <a:lnTo>
                  <a:pt x="44450" y="228600"/>
                </a:lnTo>
                <a:lnTo>
                  <a:pt x="44450" y="0"/>
                </a:lnTo>
                <a:lnTo>
                  <a:pt x="31750" y="0"/>
                </a:lnTo>
                <a:lnTo>
                  <a:pt x="31750" y="228600"/>
                </a:ln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  <a:path w="1407160" h="542925">
                <a:moveTo>
                  <a:pt x="1406652" y="498094"/>
                </a:moveTo>
                <a:lnTo>
                  <a:pt x="797052" y="498094"/>
                </a:lnTo>
                <a:lnTo>
                  <a:pt x="797052" y="466344"/>
                </a:lnTo>
                <a:lnTo>
                  <a:pt x="720852" y="504444"/>
                </a:lnTo>
                <a:lnTo>
                  <a:pt x="797052" y="542544"/>
                </a:lnTo>
                <a:lnTo>
                  <a:pt x="797052" y="510794"/>
                </a:lnTo>
                <a:lnTo>
                  <a:pt x="1406652" y="510794"/>
                </a:lnTo>
                <a:lnTo>
                  <a:pt x="1406652" y="4980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505200" y="2971800"/>
            <a:ext cx="76200" cy="762000"/>
          </a:xfrm>
          <a:custGeom>
            <a:avLst/>
            <a:gdLst/>
            <a:ahLst/>
            <a:cxnLst/>
            <a:rect l="l" t="t" r="r" b="b"/>
            <a:pathLst>
              <a:path w="76200" h="762000">
                <a:moveTo>
                  <a:pt x="31750" y="685800"/>
                </a:moveTo>
                <a:lnTo>
                  <a:pt x="0" y="685800"/>
                </a:lnTo>
                <a:lnTo>
                  <a:pt x="38100" y="762000"/>
                </a:lnTo>
                <a:lnTo>
                  <a:pt x="69850" y="698500"/>
                </a:lnTo>
                <a:lnTo>
                  <a:pt x="31750" y="698500"/>
                </a:lnTo>
                <a:lnTo>
                  <a:pt x="31750" y="685800"/>
                </a:lnTo>
                <a:close/>
              </a:path>
              <a:path w="76200" h="762000">
                <a:moveTo>
                  <a:pt x="44450" y="0"/>
                </a:moveTo>
                <a:lnTo>
                  <a:pt x="31750" y="0"/>
                </a:lnTo>
                <a:lnTo>
                  <a:pt x="31750" y="698500"/>
                </a:lnTo>
                <a:lnTo>
                  <a:pt x="44450" y="698500"/>
                </a:lnTo>
                <a:lnTo>
                  <a:pt x="44450" y="0"/>
                </a:lnTo>
                <a:close/>
              </a:path>
              <a:path w="76200" h="762000">
                <a:moveTo>
                  <a:pt x="76200" y="685800"/>
                </a:moveTo>
                <a:lnTo>
                  <a:pt x="44450" y="685800"/>
                </a:lnTo>
                <a:lnTo>
                  <a:pt x="44450" y="698500"/>
                </a:lnTo>
                <a:lnTo>
                  <a:pt x="69850" y="698500"/>
                </a:lnTo>
                <a:lnTo>
                  <a:pt x="76200" y="6858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3436873" y="3651580"/>
            <a:ext cx="28003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400" b="1" i="1" baseline="-17361" dirty="0">
                <a:latin typeface="Times New Roman"/>
                <a:cs typeface="Times New Roman"/>
              </a:rPr>
              <a:t>K</a:t>
            </a:r>
            <a:r>
              <a:rPr sz="1050" b="1" i="1" dirty="0">
                <a:latin typeface="Times New Roman"/>
                <a:cs typeface="Times New Roman"/>
              </a:rPr>
              <a:t>2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019300" y="27432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5" name="object 25"/>
          <p:cNvGrpSpPr/>
          <p:nvPr/>
        </p:nvGrpSpPr>
        <p:grpSpPr>
          <a:xfrm>
            <a:off x="1404937" y="5176837"/>
            <a:ext cx="1381125" cy="390525"/>
            <a:chOff x="1404937" y="5176837"/>
            <a:chExt cx="1381125" cy="390525"/>
          </a:xfrm>
        </p:grpSpPr>
        <p:sp>
          <p:nvSpPr>
            <p:cNvPr id="26" name="object 26"/>
            <p:cNvSpPr/>
            <p:nvPr/>
          </p:nvSpPr>
          <p:spPr>
            <a:xfrm>
              <a:off x="1409700" y="518160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1308100" y="0"/>
                  </a:moveTo>
                  <a:lnTo>
                    <a:pt x="63500" y="0"/>
                  </a:lnTo>
                  <a:lnTo>
                    <a:pt x="38790" y="4992"/>
                  </a:lnTo>
                  <a:lnTo>
                    <a:pt x="18605" y="18605"/>
                  </a:lnTo>
                  <a:lnTo>
                    <a:pt x="4992" y="38790"/>
                  </a:lnTo>
                  <a:lnTo>
                    <a:pt x="0" y="63500"/>
                  </a:lnTo>
                  <a:lnTo>
                    <a:pt x="0" y="317500"/>
                  </a:lnTo>
                  <a:lnTo>
                    <a:pt x="4992" y="342209"/>
                  </a:lnTo>
                  <a:lnTo>
                    <a:pt x="18605" y="362394"/>
                  </a:lnTo>
                  <a:lnTo>
                    <a:pt x="38790" y="376007"/>
                  </a:lnTo>
                  <a:lnTo>
                    <a:pt x="63500" y="381000"/>
                  </a:lnTo>
                  <a:lnTo>
                    <a:pt x="1308100" y="381000"/>
                  </a:lnTo>
                  <a:lnTo>
                    <a:pt x="1332809" y="376007"/>
                  </a:lnTo>
                  <a:lnTo>
                    <a:pt x="1352994" y="362394"/>
                  </a:lnTo>
                  <a:lnTo>
                    <a:pt x="1366607" y="342209"/>
                  </a:lnTo>
                  <a:lnTo>
                    <a:pt x="1371600" y="317500"/>
                  </a:lnTo>
                  <a:lnTo>
                    <a:pt x="1371600" y="63500"/>
                  </a:lnTo>
                  <a:lnTo>
                    <a:pt x="1366607" y="38790"/>
                  </a:lnTo>
                  <a:lnTo>
                    <a:pt x="1352994" y="18605"/>
                  </a:lnTo>
                  <a:lnTo>
                    <a:pt x="1332809" y="4992"/>
                  </a:lnTo>
                  <a:lnTo>
                    <a:pt x="1308100" y="0"/>
                  </a:lnTo>
                  <a:close/>
                </a:path>
              </a:pathLst>
            </a:custGeom>
            <a:solidFill>
              <a:srgbClr val="99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1409700" y="518160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0" y="63500"/>
                  </a:moveTo>
                  <a:lnTo>
                    <a:pt x="4992" y="38790"/>
                  </a:lnTo>
                  <a:lnTo>
                    <a:pt x="18605" y="18605"/>
                  </a:lnTo>
                  <a:lnTo>
                    <a:pt x="38790" y="4992"/>
                  </a:lnTo>
                  <a:lnTo>
                    <a:pt x="63500" y="0"/>
                  </a:lnTo>
                  <a:lnTo>
                    <a:pt x="1308100" y="0"/>
                  </a:lnTo>
                  <a:lnTo>
                    <a:pt x="1332809" y="4992"/>
                  </a:lnTo>
                  <a:lnTo>
                    <a:pt x="1352994" y="18605"/>
                  </a:lnTo>
                  <a:lnTo>
                    <a:pt x="1366607" y="38790"/>
                  </a:lnTo>
                  <a:lnTo>
                    <a:pt x="1371600" y="63500"/>
                  </a:lnTo>
                  <a:lnTo>
                    <a:pt x="1371600" y="317500"/>
                  </a:lnTo>
                  <a:lnTo>
                    <a:pt x="1366607" y="342209"/>
                  </a:lnTo>
                  <a:lnTo>
                    <a:pt x="1352994" y="362394"/>
                  </a:lnTo>
                  <a:lnTo>
                    <a:pt x="1332809" y="376007"/>
                  </a:lnTo>
                  <a:lnTo>
                    <a:pt x="1308100" y="381000"/>
                  </a:lnTo>
                  <a:lnTo>
                    <a:pt x="63500" y="381000"/>
                  </a:lnTo>
                  <a:lnTo>
                    <a:pt x="38790" y="376007"/>
                  </a:lnTo>
                  <a:lnTo>
                    <a:pt x="18605" y="362394"/>
                  </a:lnTo>
                  <a:lnTo>
                    <a:pt x="4992" y="342209"/>
                  </a:lnTo>
                  <a:lnTo>
                    <a:pt x="0" y="317500"/>
                  </a:lnTo>
                  <a:lnTo>
                    <a:pt x="0" y="635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1481963" y="5163439"/>
            <a:ext cx="106616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400" i="1" spc="-7" baseline="-17361" dirty="0">
                <a:latin typeface="Arial"/>
                <a:cs typeface="Arial"/>
              </a:rPr>
              <a:t>g</a:t>
            </a:r>
            <a:r>
              <a:rPr sz="2400" spc="-7" baseline="-17361" dirty="0">
                <a:latin typeface="Arial"/>
                <a:cs typeface="Arial"/>
              </a:rPr>
              <a:t>(</a:t>
            </a:r>
            <a:r>
              <a:rPr sz="2400" i="1" spc="-7" baseline="-17361" dirty="0">
                <a:latin typeface="Arial"/>
                <a:cs typeface="Arial"/>
              </a:rPr>
              <a:t>w</a:t>
            </a:r>
            <a:r>
              <a:rPr sz="1050" i="1" spc="-5" dirty="0">
                <a:latin typeface="Arial"/>
                <a:cs typeface="Arial"/>
              </a:rPr>
              <a:t>Nr-1</a:t>
            </a:r>
            <a:r>
              <a:rPr sz="2400" i="1" spc="-7" baseline="-17361" dirty="0">
                <a:latin typeface="Arial"/>
                <a:cs typeface="Arial"/>
              </a:rPr>
              <a:t>,K</a:t>
            </a:r>
            <a:r>
              <a:rPr sz="1050" i="1" spc="-5" dirty="0">
                <a:latin typeface="Arial"/>
                <a:cs typeface="Arial"/>
              </a:rPr>
              <a:t>Nr</a:t>
            </a:r>
            <a:r>
              <a:rPr sz="2400" spc="-7" baseline="-17361" dirty="0">
                <a:latin typeface="Arial"/>
                <a:cs typeface="Arial"/>
              </a:rPr>
              <a:t>)</a:t>
            </a:r>
            <a:endParaRPr sz="2400" baseline="-17361">
              <a:latin typeface="Arial"/>
              <a:cs typeface="Arial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019300" y="48768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3432047" y="5176265"/>
            <a:ext cx="36195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400" b="1" i="1" baseline="-17361" dirty="0">
                <a:latin typeface="Times New Roman"/>
                <a:cs typeface="Times New Roman"/>
              </a:rPr>
              <a:t>K</a:t>
            </a:r>
            <a:r>
              <a:rPr sz="1050" b="1" i="1" dirty="0">
                <a:latin typeface="Times New Roman"/>
                <a:cs typeface="Times New Roman"/>
              </a:rPr>
              <a:t>Nr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2778251" y="5343144"/>
            <a:ext cx="685800" cy="76200"/>
          </a:xfrm>
          <a:custGeom>
            <a:avLst/>
            <a:gdLst/>
            <a:ahLst/>
            <a:cxnLst/>
            <a:rect l="l" t="t" r="r" b="b"/>
            <a:pathLst>
              <a:path w="685800" h="76200">
                <a:moveTo>
                  <a:pt x="76200" y="0"/>
                </a:moveTo>
                <a:lnTo>
                  <a:pt x="0" y="38099"/>
                </a:lnTo>
                <a:lnTo>
                  <a:pt x="76200" y="76199"/>
                </a:lnTo>
                <a:lnTo>
                  <a:pt x="76200" y="44449"/>
                </a:lnTo>
                <a:lnTo>
                  <a:pt x="63500" y="44449"/>
                </a:lnTo>
                <a:lnTo>
                  <a:pt x="63500" y="31749"/>
                </a:lnTo>
                <a:lnTo>
                  <a:pt x="76200" y="31749"/>
                </a:lnTo>
                <a:lnTo>
                  <a:pt x="76200" y="0"/>
                </a:lnTo>
                <a:close/>
              </a:path>
              <a:path w="685800" h="76200">
                <a:moveTo>
                  <a:pt x="76200" y="31749"/>
                </a:moveTo>
                <a:lnTo>
                  <a:pt x="63500" y="31749"/>
                </a:lnTo>
                <a:lnTo>
                  <a:pt x="63500" y="44449"/>
                </a:lnTo>
                <a:lnTo>
                  <a:pt x="76200" y="44449"/>
                </a:lnTo>
                <a:lnTo>
                  <a:pt x="76200" y="31749"/>
                </a:lnTo>
                <a:close/>
              </a:path>
              <a:path w="685800" h="76200">
                <a:moveTo>
                  <a:pt x="685800" y="31749"/>
                </a:moveTo>
                <a:lnTo>
                  <a:pt x="76200" y="31749"/>
                </a:lnTo>
                <a:lnTo>
                  <a:pt x="76200" y="44449"/>
                </a:lnTo>
                <a:lnTo>
                  <a:pt x="685800" y="44449"/>
                </a:lnTo>
                <a:lnTo>
                  <a:pt x="685800" y="3174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1409700" y="5867400"/>
            <a:ext cx="1295400" cy="305435"/>
          </a:xfrm>
          <a:prstGeom prst="rect">
            <a:avLst/>
          </a:prstGeom>
          <a:solidFill>
            <a:srgbClr val="FFFF00"/>
          </a:solidFill>
          <a:ln w="9144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1440">
              <a:lnSpc>
                <a:spcPts val="1575"/>
              </a:lnSpc>
            </a:pPr>
            <a:r>
              <a:rPr sz="2400" i="1" baseline="-17361" dirty="0">
                <a:latin typeface="Arial"/>
                <a:cs typeface="Arial"/>
              </a:rPr>
              <a:t>w</a:t>
            </a:r>
            <a:r>
              <a:rPr sz="1050" i="1" dirty="0">
                <a:latin typeface="Arial"/>
                <a:cs typeface="Arial"/>
              </a:rPr>
              <a:t>Nr</a:t>
            </a:r>
            <a:endParaRPr sz="1050">
              <a:latin typeface="Arial"/>
              <a:cs typeface="Arial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2019300" y="55626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2004695" y="3924680"/>
            <a:ext cx="10731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Times New Roman"/>
                <a:cs typeface="Times New Roman"/>
              </a:rPr>
              <a:t>•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36" name="object 36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37" name="object 37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38" name="object 3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29</a:t>
            </a:fld>
            <a:endParaRPr dirty="0"/>
          </a:p>
        </p:txBody>
      </p:sp>
      <p:sp>
        <p:nvSpPr>
          <p:cNvPr id="35" name="object 35"/>
          <p:cNvSpPr txBox="1"/>
          <p:nvPr/>
        </p:nvSpPr>
        <p:spPr>
          <a:xfrm>
            <a:off x="1991995" y="4265752"/>
            <a:ext cx="13271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Times New Roman"/>
                <a:cs typeface="Times New Roman"/>
              </a:rPr>
              <a:t>•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55904" y="5900928"/>
            <a:ext cx="1630680" cy="441959"/>
          </a:xfrm>
          <a:custGeom>
            <a:avLst/>
            <a:gdLst/>
            <a:ahLst/>
            <a:cxnLst/>
            <a:rect l="l" t="t" r="r" b="b"/>
            <a:pathLst>
              <a:path w="1630680" h="441960">
                <a:moveTo>
                  <a:pt x="1557020" y="0"/>
                </a:moveTo>
                <a:lnTo>
                  <a:pt x="73659" y="0"/>
                </a:lnTo>
                <a:lnTo>
                  <a:pt x="44989" y="5789"/>
                </a:lnTo>
                <a:lnTo>
                  <a:pt x="21575" y="21575"/>
                </a:lnTo>
                <a:lnTo>
                  <a:pt x="5789" y="44989"/>
                </a:lnTo>
                <a:lnTo>
                  <a:pt x="0" y="73660"/>
                </a:lnTo>
                <a:lnTo>
                  <a:pt x="0" y="368300"/>
                </a:lnTo>
                <a:lnTo>
                  <a:pt x="5789" y="396970"/>
                </a:lnTo>
                <a:lnTo>
                  <a:pt x="21575" y="420384"/>
                </a:lnTo>
                <a:lnTo>
                  <a:pt x="44989" y="436170"/>
                </a:lnTo>
                <a:lnTo>
                  <a:pt x="73659" y="441960"/>
                </a:lnTo>
                <a:lnTo>
                  <a:pt x="1557020" y="441960"/>
                </a:lnTo>
                <a:lnTo>
                  <a:pt x="1585674" y="436170"/>
                </a:lnTo>
                <a:lnTo>
                  <a:pt x="1609089" y="420384"/>
                </a:lnTo>
                <a:lnTo>
                  <a:pt x="1624885" y="396970"/>
                </a:lnTo>
                <a:lnTo>
                  <a:pt x="1630679" y="368300"/>
                </a:lnTo>
                <a:lnTo>
                  <a:pt x="1630679" y="73660"/>
                </a:lnTo>
                <a:lnTo>
                  <a:pt x="1624885" y="44989"/>
                </a:lnTo>
                <a:lnTo>
                  <a:pt x="1609089" y="21575"/>
                </a:lnTo>
                <a:lnTo>
                  <a:pt x="1585674" y="5789"/>
                </a:lnTo>
                <a:lnTo>
                  <a:pt x="1557020" y="0"/>
                </a:lnTo>
                <a:close/>
              </a:path>
            </a:pathLst>
          </a:custGeom>
          <a:solidFill>
            <a:srgbClr val="A4A4E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268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The security</a:t>
            </a:r>
            <a:r>
              <a:rPr spc="-10" dirty="0"/>
              <a:t> </a:t>
            </a:r>
            <a:r>
              <a:rPr spc="-5" dirty="0"/>
              <a:t>pyramid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344167" y="1412747"/>
            <a:ext cx="6324600" cy="3744595"/>
            <a:chOff x="1344167" y="1412747"/>
            <a:chExt cx="6324600" cy="3744595"/>
          </a:xfrm>
        </p:grpSpPr>
        <p:sp>
          <p:nvSpPr>
            <p:cNvPr id="5" name="object 5"/>
            <p:cNvSpPr/>
            <p:nvPr/>
          </p:nvSpPr>
          <p:spPr>
            <a:xfrm>
              <a:off x="2929127" y="2375915"/>
              <a:ext cx="3188335" cy="955675"/>
            </a:xfrm>
            <a:custGeom>
              <a:avLst/>
              <a:gdLst/>
              <a:ahLst/>
              <a:cxnLst/>
              <a:rect l="l" t="t" r="r" b="b"/>
              <a:pathLst>
                <a:path w="3188335" h="955675">
                  <a:moveTo>
                    <a:pt x="2475103" y="0"/>
                  </a:moveTo>
                  <a:lnTo>
                    <a:pt x="713105" y="0"/>
                  </a:lnTo>
                  <a:lnTo>
                    <a:pt x="0" y="955548"/>
                  </a:lnTo>
                  <a:lnTo>
                    <a:pt x="3188208" y="955548"/>
                  </a:lnTo>
                  <a:lnTo>
                    <a:pt x="2475103" y="0"/>
                  </a:lnTo>
                  <a:close/>
                </a:path>
              </a:pathLst>
            </a:custGeom>
            <a:solidFill>
              <a:srgbClr val="CCEDD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36847" y="1412747"/>
              <a:ext cx="1539239" cy="963167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44167" y="3331463"/>
              <a:ext cx="6324600" cy="1825752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3505961" y="1922526"/>
            <a:ext cx="2039620" cy="321818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36195" algn="ctr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latin typeface="Arial"/>
                <a:cs typeface="Arial"/>
              </a:rPr>
              <a:t>User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950">
              <a:latin typeface="Arial"/>
              <a:cs typeface="Arial"/>
            </a:endParaRPr>
          </a:p>
          <a:p>
            <a:pPr marL="568960">
              <a:lnSpc>
                <a:spcPts val="2315"/>
              </a:lnSpc>
            </a:pPr>
            <a:r>
              <a:rPr sz="2000" b="1" dirty="0">
                <a:latin typeface="Arial"/>
                <a:cs typeface="Arial"/>
              </a:rPr>
              <a:t>Secure</a:t>
            </a:r>
            <a:endParaRPr sz="2000">
              <a:latin typeface="Arial"/>
              <a:cs typeface="Arial"/>
            </a:endParaRPr>
          </a:p>
          <a:p>
            <a:pPr marL="568960">
              <a:lnSpc>
                <a:spcPts val="2315"/>
              </a:lnSpc>
            </a:pPr>
            <a:r>
              <a:rPr sz="2000" b="1" spc="-5" dirty="0">
                <a:latin typeface="Arial"/>
                <a:cs typeface="Arial"/>
              </a:rPr>
              <a:t>systems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700">
              <a:latin typeface="Arial"/>
              <a:cs typeface="Arial"/>
            </a:endParaRPr>
          </a:p>
          <a:p>
            <a:pPr marL="19685" marR="5080" algn="ctr">
              <a:lnSpc>
                <a:spcPts val="2230"/>
              </a:lnSpc>
            </a:pPr>
            <a:r>
              <a:rPr sz="2000" b="1" dirty="0">
                <a:latin typeface="Arial"/>
                <a:cs typeface="Arial"/>
              </a:rPr>
              <a:t>Com</a:t>
            </a:r>
            <a:r>
              <a:rPr sz="2000" b="1" spc="-10" dirty="0">
                <a:latin typeface="Arial"/>
                <a:cs typeface="Arial"/>
              </a:rPr>
              <a:t>m</a:t>
            </a:r>
            <a:r>
              <a:rPr sz="2000" b="1" dirty="0">
                <a:latin typeface="Arial"/>
                <a:cs typeface="Arial"/>
              </a:rPr>
              <a:t>unicatio</a:t>
            </a:r>
            <a:r>
              <a:rPr sz="2000" b="1" spc="-5" dirty="0">
                <a:latin typeface="Arial"/>
                <a:cs typeface="Arial"/>
              </a:rPr>
              <a:t>n</a:t>
            </a:r>
            <a:r>
              <a:rPr sz="2000" b="1" dirty="0">
                <a:latin typeface="Arial"/>
                <a:cs typeface="Arial"/>
              </a:rPr>
              <a:t>-  protocols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200">
              <a:latin typeface="Arial"/>
              <a:cs typeface="Arial"/>
            </a:endParaRPr>
          </a:p>
          <a:p>
            <a:pPr marL="109855" marR="283210" indent="-97790">
              <a:lnSpc>
                <a:spcPts val="2230"/>
              </a:lnSpc>
              <a:spcBef>
                <a:spcPts val="1295"/>
              </a:spcBef>
            </a:pPr>
            <a:r>
              <a:rPr sz="2000" b="1" dirty="0">
                <a:latin typeface="Arial"/>
                <a:cs typeface="Arial"/>
              </a:rPr>
              <a:t>Cr</a:t>
            </a:r>
            <a:r>
              <a:rPr sz="2000" b="1" spc="-30" dirty="0">
                <a:latin typeface="Arial"/>
                <a:cs typeface="Arial"/>
              </a:rPr>
              <a:t>y</a:t>
            </a:r>
            <a:r>
              <a:rPr sz="2000" b="1" dirty="0">
                <a:latin typeface="Arial"/>
                <a:cs typeface="Arial"/>
              </a:rPr>
              <a:t>ptographic  mechanisms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42772" y="5285232"/>
            <a:ext cx="1777364" cy="441959"/>
          </a:xfrm>
          <a:custGeom>
            <a:avLst/>
            <a:gdLst/>
            <a:ahLst/>
            <a:cxnLst/>
            <a:rect l="l" t="t" r="r" b="b"/>
            <a:pathLst>
              <a:path w="1777364" h="441960">
                <a:moveTo>
                  <a:pt x="1703324" y="0"/>
                </a:moveTo>
                <a:lnTo>
                  <a:pt x="73659" y="0"/>
                </a:lnTo>
                <a:lnTo>
                  <a:pt x="44989" y="5794"/>
                </a:lnTo>
                <a:lnTo>
                  <a:pt x="21575" y="21590"/>
                </a:lnTo>
                <a:lnTo>
                  <a:pt x="5789" y="45005"/>
                </a:lnTo>
                <a:lnTo>
                  <a:pt x="0" y="73660"/>
                </a:lnTo>
                <a:lnTo>
                  <a:pt x="0" y="368300"/>
                </a:lnTo>
                <a:lnTo>
                  <a:pt x="5789" y="396970"/>
                </a:lnTo>
                <a:lnTo>
                  <a:pt x="21575" y="420384"/>
                </a:lnTo>
                <a:lnTo>
                  <a:pt x="44989" y="436170"/>
                </a:lnTo>
                <a:lnTo>
                  <a:pt x="73659" y="441960"/>
                </a:lnTo>
                <a:lnTo>
                  <a:pt x="1703324" y="441960"/>
                </a:lnTo>
                <a:lnTo>
                  <a:pt x="1731978" y="436170"/>
                </a:lnTo>
                <a:lnTo>
                  <a:pt x="1755393" y="420384"/>
                </a:lnTo>
                <a:lnTo>
                  <a:pt x="1771189" y="396970"/>
                </a:lnTo>
                <a:lnTo>
                  <a:pt x="1776984" y="368300"/>
                </a:lnTo>
                <a:lnTo>
                  <a:pt x="1776984" y="73660"/>
                </a:lnTo>
                <a:lnTo>
                  <a:pt x="1771189" y="45005"/>
                </a:lnTo>
                <a:lnTo>
                  <a:pt x="1755394" y="21590"/>
                </a:lnTo>
                <a:lnTo>
                  <a:pt x="1731978" y="5794"/>
                </a:lnTo>
                <a:lnTo>
                  <a:pt x="1703324" y="0"/>
                </a:lnTo>
                <a:close/>
              </a:path>
            </a:pathLst>
          </a:custGeom>
          <a:solidFill>
            <a:srgbClr val="A4A4E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026972" y="5341111"/>
            <a:ext cx="14084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Mathematics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41933" y="5956808"/>
            <a:ext cx="12573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Informatics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793235" y="5285232"/>
            <a:ext cx="1643380" cy="441959"/>
          </a:xfrm>
          <a:custGeom>
            <a:avLst/>
            <a:gdLst/>
            <a:ahLst/>
            <a:cxnLst/>
            <a:rect l="l" t="t" r="r" b="b"/>
            <a:pathLst>
              <a:path w="1643379" h="441960">
                <a:moveTo>
                  <a:pt x="1569212" y="0"/>
                </a:moveTo>
                <a:lnTo>
                  <a:pt x="73660" y="0"/>
                </a:lnTo>
                <a:lnTo>
                  <a:pt x="45005" y="5794"/>
                </a:lnTo>
                <a:lnTo>
                  <a:pt x="21589" y="21590"/>
                </a:lnTo>
                <a:lnTo>
                  <a:pt x="5794" y="45005"/>
                </a:lnTo>
                <a:lnTo>
                  <a:pt x="0" y="73660"/>
                </a:lnTo>
                <a:lnTo>
                  <a:pt x="0" y="368300"/>
                </a:lnTo>
                <a:lnTo>
                  <a:pt x="5794" y="396970"/>
                </a:lnTo>
                <a:lnTo>
                  <a:pt x="21589" y="420384"/>
                </a:lnTo>
                <a:lnTo>
                  <a:pt x="45005" y="436170"/>
                </a:lnTo>
                <a:lnTo>
                  <a:pt x="73660" y="441960"/>
                </a:lnTo>
                <a:lnTo>
                  <a:pt x="1569212" y="441960"/>
                </a:lnTo>
                <a:lnTo>
                  <a:pt x="1597866" y="436170"/>
                </a:lnTo>
                <a:lnTo>
                  <a:pt x="1621281" y="420384"/>
                </a:lnTo>
                <a:lnTo>
                  <a:pt x="1637077" y="396970"/>
                </a:lnTo>
                <a:lnTo>
                  <a:pt x="1642872" y="368300"/>
                </a:lnTo>
                <a:lnTo>
                  <a:pt x="1642872" y="73660"/>
                </a:lnTo>
                <a:lnTo>
                  <a:pt x="1637077" y="45005"/>
                </a:lnTo>
                <a:lnTo>
                  <a:pt x="1621282" y="21590"/>
                </a:lnTo>
                <a:lnTo>
                  <a:pt x="1597866" y="5794"/>
                </a:lnTo>
                <a:lnTo>
                  <a:pt x="1569212" y="0"/>
                </a:lnTo>
                <a:close/>
              </a:path>
            </a:pathLst>
          </a:custGeom>
          <a:solidFill>
            <a:srgbClr val="A4A4E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986021" y="5341111"/>
            <a:ext cx="12579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Electronics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915411" y="5887211"/>
            <a:ext cx="1778635" cy="565785"/>
          </a:xfrm>
          <a:custGeom>
            <a:avLst/>
            <a:gdLst/>
            <a:ahLst/>
            <a:cxnLst/>
            <a:rect l="l" t="t" r="r" b="b"/>
            <a:pathLst>
              <a:path w="1778635" h="565785">
                <a:moveTo>
                  <a:pt x="1684274" y="0"/>
                </a:moveTo>
                <a:lnTo>
                  <a:pt x="94233" y="0"/>
                </a:lnTo>
                <a:lnTo>
                  <a:pt x="57542" y="7405"/>
                </a:lnTo>
                <a:lnTo>
                  <a:pt x="27590" y="27600"/>
                </a:lnTo>
                <a:lnTo>
                  <a:pt x="7401" y="57553"/>
                </a:lnTo>
                <a:lnTo>
                  <a:pt x="0" y="94234"/>
                </a:lnTo>
                <a:lnTo>
                  <a:pt x="0" y="471169"/>
                </a:lnTo>
                <a:lnTo>
                  <a:pt x="7401" y="507850"/>
                </a:lnTo>
                <a:lnTo>
                  <a:pt x="27590" y="537803"/>
                </a:lnTo>
                <a:lnTo>
                  <a:pt x="57542" y="557998"/>
                </a:lnTo>
                <a:lnTo>
                  <a:pt x="94233" y="565404"/>
                </a:lnTo>
                <a:lnTo>
                  <a:pt x="1684274" y="565404"/>
                </a:lnTo>
                <a:lnTo>
                  <a:pt x="1720965" y="557998"/>
                </a:lnTo>
                <a:lnTo>
                  <a:pt x="1750917" y="537803"/>
                </a:lnTo>
                <a:lnTo>
                  <a:pt x="1771106" y="507850"/>
                </a:lnTo>
                <a:lnTo>
                  <a:pt x="1778508" y="471169"/>
                </a:lnTo>
                <a:lnTo>
                  <a:pt x="1778508" y="94234"/>
                </a:lnTo>
                <a:lnTo>
                  <a:pt x="1771106" y="57553"/>
                </a:lnTo>
                <a:lnTo>
                  <a:pt x="1750917" y="27600"/>
                </a:lnTo>
                <a:lnTo>
                  <a:pt x="1720965" y="7405"/>
                </a:lnTo>
                <a:lnTo>
                  <a:pt x="1684274" y="0"/>
                </a:lnTo>
                <a:close/>
              </a:path>
            </a:pathLst>
          </a:custGeom>
          <a:solidFill>
            <a:srgbClr val="A4A4E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289553" y="5877864"/>
            <a:ext cx="1029969" cy="556260"/>
          </a:xfrm>
          <a:prstGeom prst="rect">
            <a:avLst/>
          </a:prstGeom>
        </p:spPr>
        <p:txBody>
          <a:bodyPr vert="horz" wrap="square" lIns="0" tIns="36194" rIns="0" bIns="0" rtlCol="0">
            <a:spAutoFit/>
          </a:bodyPr>
          <a:lstStyle/>
          <a:p>
            <a:pPr marL="90170" marR="5080" indent="-78105">
              <a:lnSpc>
                <a:spcPts val="2020"/>
              </a:lnSpc>
              <a:spcBef>
                <a:spcPts val="284"/>
              </a:spcBef>
            </a:pPr>
            <a:r>
              <a:rPr sz="1800" b="1" dirty="0">
                <a:latin typeface="Arial"/>
                <a:cs typeface="Arial"/>
              </a:rPr>
              <a:t>Q</a:t>
            </a:r>
            <a:r>
              <a:rPr sz="1800" b="1" spc="5" dirty="0">
                <a:latin typeface="Arial"/>
                <a:cs typeface="Arial"/>
              </a:rPr>
              <a:t>u</a:t>
            </a:r>
            <a:r>
              <a:rPr sz="1800" b="1" dirty="0">
                <a:latin typeface="Arial"/>
                <a:cs typeface="Arial"/>
              </a:rPr>
              <a:t>antum  </a:t>
            </a:r>
            <a:r>
              <a:rPr sz="1800" b="1" spc="-5" dirty="0">
                <a:latin typeface="Arial"/>
                <a:cs typeface="Arial"/>
              </a:rPr>
              <a:t>physics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979919" y="5916167"/>
            <a:ext cx="1377950" cy="441959"/>
          </a:xfrm>
          <a:custGeom>
            <a:avLst/>
            <a:gdLst/>
            <a:ahLst/>
            <a:cxnLst/>
            <a:rect l="l" t="t" r="r" b="b"/>
            <a:pathLst>
              <a:path w="1377950" h="441960">
                <a:moveTo>
                  <a:pt x="1304035" y="0"/>
                </a:moveTo>
                <a:lnTo>
                  <a:pt x="73659" y="0"/>
                </a:lnTo>
                <a:lnTo>
                  <a:pt x="45005" y="5789"/>
                </a:lnTo>
                <a:lnTo>
                  <a:pt x="21589" y="21575"/>
                </a:lnTo>
                <a:lnTo>
                  <a:pt x="5794" y="44989"/>
                </a:lnTo>
                <a:lnTo>
                  <a:pt x="0" y="73659"/>
                </a:lnTo>
                <a:lnTo>
                  <a:pt x="0" y="368299"/>
                </a:lnTo>
                <a:lnTo>
                  <a:pt x="5794" y="396970"/>
                </a:lnTo>
                <a:lnTo>
                  <a:pt x="21590" y="420384"/>
                </a:lnTo>
                <a:lnTo>
                  <a:pt x="45005" y="436170"/>
                </a:lnTo>
                <a:lnTo>
                  <a:pt x="73659" y="441959"/>
                </a:lnTo>
                <a:lnTo>
                  <a:pt x="1304035" y="441959"/>
                </a:lnTo>
                <a:lnTo>
                  <a:pt x="1332690" y="436170"/>
                </a:lnTo>
                <a:lnTo>
                  <a:pt x="1356106" y="420384"/>
                </a:lnTo>
                <a:lnTo>
                  <a:pt x="1371901" y="396970"/>
                </a:lnTo>
                <a:lnTo>
                  <a:pt x="1377696" y="368299"/>
                </a:lnTo>
                <a:lnTo>
                  <a:pt x="1377696" y="73659"/>
                </a:lnTo>
                <a:lnTo>
                  <a:pt x="1371901" y="44989"/>
                </a:lnTo>
                <a:lnTo>
                  <a:pt x="1356105" y="21575"/>
                </a:lnTo>
                <a:lnTo>
                  <a:pt x="1332690" y="5789"/>
                </a:lnTo>
                <a:lnTo>
                  <a:pt x="1304035" y="0"/>
                </a:lnTo>
                <a:close/>
              </a:path>
            </a:pathLst>
          </a:custGeom>
          <a:solidFill>
            <a:srgbClr val="A4A4E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7248906" y="5972047"/>
            <a:ext cx="8401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Arial"/>
                <a:cs typeface="Arial"/>
              </a:rPr>
              <a:t>Po</a:t>
            </a:r>
            <a:r>
              <a:rPr sz="1800" b="1" spc="5" dirty="0">
                <a:latin typeface="Arial"/>
                <a:cs typeface="Arial"/>
              </a:rPr>
              <a:t>l</a:t>
            </a:r>
            <a:r>
              <a:rPr sz="1800" b="1" dirty="0">
                <a:latin typeface="Arial"/>
                <a:cs typeface="Arial"/>
              </a:rPr>
              <a:t>it</a:t>
            </a:r>
            <a:r>
              <a:rPr sz="1800" b="1" spc="5" dirty="0">
                <a:latin typeface="Arial"/>
                <a:cs typeface="Arial"/>
              </a:rPr>
              <a:t>i</a:t>
            </a:r>
            <a:r>
              <a:rPr sz="1800" b="1" spc="-5" dirty="0">
                <a:latin typeface="Arial"/>
                <a:cs typeface="Arial"/>
              </a:rPr>
              <a:t>cs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6653783" y="5250179"/>
            <a:ext cx="1377950" cy="443865"/>
          </a:xfrm>
          <a:custGeom>
            <a:avLst/>
            <a:gdLst/>
            <a:ahLst/>
            <a:cxnLst/>
            <a:rect l="l" t="t" r="r" b="b"/>
            <a:pathLst>
              <a:path w="1377950" h="443864">
                <a:moveTo>
                  <a:pt x="1303782" y="0"/>
                </a:moveTo>
                <a:lnTo>
                  <a:pt x="73914" y="0"/>
                </a:lnTo>
                <a:lnTo>
                  <a:pt x="45166" y="5816"/>
                </a:lnTo>
                <a:lnTo>
                  <a:pt x="21669" y="21669"/>
                </a:lnTo>
                <a:lnTo>
                  <a:pt x="5816" y="45166"/>
                </a:lnTo>
                <a:lnTo>
                  <a:pt x="0" y="73914"/>
                </a:lnTo>
                <a:lnTo>
                  <a:pt x="0" y="369570"/>
                </a:lnTo>
                <a:lnTo>
                  <a:pt x="5816" y="398339"/>
                </a:lnTo>
                <a:lnTo>
                  <a:pt x="21669" y="421833"/>
                </a:lnTo>
                <a:lnTo>
                  <a:pt x="45166" y="437674"/>
                </a:lnTo>
                <a:lnTo>
                  <a:pt x="73914" y="443484"/>
                </a:lnTo>
                <a:lnTo>
                  <a:pt x="1303782" y="443484"/>
                </a:lnTo>
                <a:lnTo>
                  <a:pt x="1332529" y="437674"/>
                </a:lnTo>
                <a:lnTo>
                  <a:pt x="1356026" y="421833"/>
                </a:lnTo>
                <a:lnTo>
                  <a:pt x="1371879" y="398339"/>
                </a:lnTo>
                <a:lnTo>
                  <a:pt x="1377696" y="369570"/>
                </a:lnTo>
                <a:lnTo>
                  <a:pt x="1377696" y="73914"/>
                </a:lnTo>
                <a:lnTo>
                  <a:pt x="1371879" y="45166"/>
                </a:lnTo>
                <a:lnTo>
                  <a:pt x="1356026" y="21669"/>
                </a:lnTo>
                <a:lnTo>
                  <a:pt x="1332529" y="5816"/>
                </a:lnTo>
                <a:lnTo>
                  <a:pt x="1303782" y="0"/>
                </a:lnTo>
                <a:close/>
              </a:path>
            </a:pathLst>
          </a:custGeom>
          <a:solidFill>
            <a:srgbClr val="A4A4E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6821805" y="5306695"/>
            <a:ext cx="1041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Statistics</a:t>
            </a:r>
            <a:endParaRPr sz="180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052059" y="5916167"/>
            <a:ext cx="1644650" cy="441959"/>
          </a:xfrm>
          <a:custGeom>
            <a:avLst/>
            <a:gdLst/>
            <a:ahLst/>
            <a:cxnLst/>
            <a:rect l="l" t="t" r="r" b="b"/>
            <a:pathLst>
              <a:path w="1644650" h="441960">
                <a:moveTo>
                  <a:pt x="1570736" y="0"/>
                </a:moveTo>
                <a:lnTo>
                  <a:pt x="73660" y="0"/>
                </a:lnTo>
                <a:lnTo>
                  <a:pt x="45005" y="5789"/>
                </a:lnTo>
                <a:lnTo>
                  <a:pt x="21589" y="21575"/>
                </a:lnTo>
                <a:lnTo>
                  <a:pt x="5794" y="44989"/>
                </a:lnTo>
                <a:lnTo>
                  <a:pt x="0" y="73659"/>
                </a:lnTo>
                <a:lnTo>
                  <a:pt x="0" y="368299"/>
                </a:lnTo>
                <a:lnTo>
                  <a:pt x="5794" y="396970"/>
                </a:lnTo>
                <a:lnTo>
                  <a:pt x="21589" y="420384"/>
                </a:lnTo>
                <a:lnTo>
                  <a:pt x="45005" y="436170"/>
                </a:lnTo>
                <a:lnTo>
                  <a:pt x="73660" y="441959"/>
                </a:lnTo>
                <a:lnTo>
                  <a:pt x="1570736" y="441959"/>
                </a:lnTo>
                <a:lnTo>
                  <a:pt x="1599390" y="436170"/>
                </a:lnTo>
                <a:lnTo>
                  <a:pt x="1622806" y="420384"/>
                </a:lnTo>
                <a:lnTo>
                  <a:pt x="1638601" y="396970"/>
                </a:lnTo>
                <a:lnTo>
                  <a:pt x="1644395" y="368299"/>
                </a:lnTo>
                <a:lnTo>
                  <a:pt x="1644395" y="73659"/>
                </a:lnTo>
                <a:lnTo>
                  <a:pt x="1638601" y="44989"/>
                </a:lnTo>
                <a:lnTo>
                  <a:pt x="1622805" y="21575"/>
                </a:lnTo>
                <a:lnTo>
                  <a:pt x="1599390" y="5789"/>
                </a:lnTo>
                <a:lnTo>
                  <a:pt x="1570736" y="0"/>
                </a:lnTo>
                <a:close/>
              </a:path>
            </a:pathLst>
          </a:custGeom>
          <a:solidFill>
            <a:srgbClr val="A4A4E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5518530" y="5972047"/>
            <a:ext cx="7124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Arial"/>
                <a:cs typeface="Arial"/>
              </a:rPr>
              <a:t>Eth</a:t>
            </a:r>
            <a:r>
              <a:rPr sz="1800" b="1" spc="5" dirty="0">
                <a:latin typeface="Arial"/>
                <a:cs typeface="Arial"/>
              </a:rPr>
              <a:t>i</a:t>
            </a:r>
            <a:r>
              <a:rPr sz="1800" b="1" spc="-5" dirty="0">
                <a:latin typeface="Arial"/>
                <a:cs typeface="Arial"/>
              </a:rPr>
              <a:t>cs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2627" y="6169914"/>
            <a:ext cx="8239125" cy="5715"/>
          </a:xfrm>
          <a:custGeom>
            <a:avLst/>
            <a:gdLst/>
            <a:ahLst/>
            <a:cxnLst/>
            <a:rect l="l" t="t" r="r" b="b"/>
            <a:pathLst>
              <a:path w="8239125" h="5714">
                <a:moveTo>
                  <a:pt x="0" y="0"/>
                </a:moveTo>
                <a:lnTo>
                  <a:pt x="8238744" y="0"/>
                </a:lnTo>
              </a:path>
              <a:path w="8239125" h="5714">
                <a:moveTo>
                  <a:pt x="0" y="5334"/>
                </a:moveTo>
                <a:lnTo>
                  <a:pt x="8238744" y="5334"/>
                </a:lnTo>
              </a:path>
            </a:pathLst>
          </a:custGeom>
          <a:ln w="4571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4500" y="272288"/>
            <a:ext cx="6760209" cy="1083310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4010"/>
              </a:lnSpc>
              <a:spcBef>
                <a:spcPts val="490"/>
              </a:spcBef>
            </a:pPr>
            <a:r>
              <a:rPr dirty="0"/>
              <a:t>Substitution-Permutation</a:t>
            </a:r>
            <a:r>
              <a:rPr spc="-105" dirty="0"/>
              <a:t> </a:t>
            </a:r>
            <a:r>
              <a:rPr dirty="0"/>
              <a:t>network  (SPN):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44500" y="1493265"/>
            <a:ext cx="228409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Round function </a:t>
            </a:r>
            <a:r>
              <a:rPr sz="2000" b="1" i="1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g</a:t>
            </a:r>
            <a:r>
              <a:rPr sz="2000" b="1" i="1" u="heavy" spc="-9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000" b="1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: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76400" y="2057400"/>
            <a:ext cx="5562600" cy="609600"/>
          </a:xfrm>
          <a:prstGeom prst="rect">
            <a:avLst/>
          </a:prstGeom>
          <a:solidFill>
            <a:srgbClr val="CCCCFF"/>
          </a:solidFill>
          <a:ln w="9144">
            <a:solidFill>
              <a:srgbClr val="000000"/>
            </a:solidFill>
          </a:ln>
        </p:spPr>
        <p:txBody>
          <a:bodyPr vert="horz" wrap="square" lIns="0" tIns="8318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55"/>
              </a:spcBef>
            </a:pPr>
            <a:r>
              <a:rPr sz="2700" i="1" spc="-7" baseline="-16975" dirty="0">
                <a:latin typeface="Arial"/>
                <a:cs typeface="Arial"/>
              </a:rPr>
              <a:t>w</a:t>
            </a:r>
            <a:r>
              <a:rPr sz="1200" i="1" spc="-5" dirty="0">
                <a:latin typeface="Arial"/>
                <a:cs typeface="Arial"/>
              </a:rPr>
              <a:t>i</a:t>
            </a:r>
            <a:r>
              <a:rPr sz="1200" spc="-5" dirty="0">
                <a:latin typeface="Arial"/>
                <a:cs typeface="Arial"/>
              </a:rPr>
              <a:t>-1</a:t>
            </a:r>
            <a:endParaRPr sz="1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76400" y="2971800"/>
            <a:ext cx="990600" cy="5334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4508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5"/>
              </a:spcBef>
            </a:pPr>
            <a:r>
              <a:rPr sz="2700" i="1" spc="-7" baseline="-16975" dirty="0">
                <a:latin typeface="Arial"/>
                <a:cs typeface="Arial"/>
              </a:rPr>
              <a:t>S</a:t>
            </a:r>
            <a:r>
              <a:rPr sz="1200" spc="-5" dirty="0">
                <a:latin typeface="Arial"/>
                <a:cs typeface="Arial"/>
              </a:rPr>
              <a:t>1</a:t>
            </a:r>
            <a:endParaRPr sz="1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819400" y="2971800"/>
            <a:ext cx="990600" cy="5334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4508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5"/>
              </a:spcBef>
            </a:pPr>
            <a:r>
              <a:rPr sz="2700" i="1" spc="-7" baseline="-16975" dirty="0">
                <a:latin typeface="Arial"/>
                <a:cs typeface="Arial"/>
              </a:rPr>
              <a:t>S</a:t>
            </a:r>
            <a:r>
              <a:rPr sz="1200" spc="-5" dirty="0">
                <a:latin typeface="Arial"/>
                <a:cs typeface="Arial"/>
              </a:rPr>
              <a:t>2</a:t>
            </a:r>
            <a:endParaRPr sz="1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62400" y="2971800"/>
            <a:ext cx="990600" cy="5334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4508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5"/>
              </a:spcBef>
            </a:pPr>
            <a:r>
              <a:rPr sz="2700" i="1" spc="-7" baseline="-16975" dirty="0">
                <a:latin typeface="Arial"/>
                <a:cs typeface="Arial"/>
              </a:rPr>
              <a:t>S</a:t>
            </a:r>
            <a:r>
              <a:rPr sz="1200" spc="-5" dirty="0">
                <a:latin typeface="Arial"/>
                <a:cs typeface="Arial"/>
              </a:rPr>
              <a:t>3</a:t>
            </a:r>
            <a:endParaRPr sz="12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105400" y="2971800"/>
            <a:ext cx="990600" cy="5334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4508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5"/>
              </a:spcBef>
            </a:pPr>
            <a:r>
              <a:rPr sz="2700" i="1" spc="-7" baseline="-16975" dirty="0">
                <a:latin typeface="Arial"/>
                <a:cs typeface="Arial"/>
              </a:rPr>
              <a:t>S</a:t>
            </a:r>
            <a:r>
              <a:rPr sz="1200" spc="-5" dirty="0">
                <a:latin typeface="Arial"/>
                <a:cs typeface="Arial"/>
              </a:rPr>
              <a:t>4</a:t>
            </a:r>
            <a:endParaRPr sz="12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248400" y="2971800"/>
            <a:ext cx="990600" cy="5334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4508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5"/>
              </a:spcBef>
            </a:pPr>
            <a:r>
              <a:rPr sz="2700" i="1" spc="-7" baseline="-16975" dirty="0">
                <a:latin typeface="Arial"/>
                <a:cs typeface="Arial"/>
              </a:rPr>
              <a:t>S</a:t>
            </a:r>
            <a:r>
              <a:rPr sz="1200" spc="-5" dirty="0">
                <a:latin typeface="Arial"/>
                <a:cs typeface="Arial"/>
              </a:rPr>
              <a:t>5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671637" y="3499484"/>
            <a:ext cx="5572125" cy="925194"/>
            <a:chOff x="1671637" y="3499484"/>
            <a:chExt cx="5572125" cy="925194"/>
          </a:xfrm>
        </p:grpSpPr>
        <p:sp>
          <p:nvSpPr>
            <p:cNvPr id="12" name="object 12"/>
            <p:cNvSpPr/>
            <p:nvPr/>
          </p:nvSpPr>
          <p:spPr>
            <a:xfrm>
              <a:off x="1676400" y="3505199"/>
              <a:ext cx="5562600" cy="914400"/>
            </a:xfrm>
            <a:custGeom>
              <a:avLst/>
              <a:gdLst/>
              <a:ahLst/>
              <a:cxnLst/>
              <a:rect l="l" t="t" r="r" b="b"/>
              <a:pathLst>
                <a:path w="5562600" h="914400">
                  <a:moveTo>
                    <a:pt x="5562600" y="0"/>
                  </a:moveTo>
                  <a:lnTo>
                    <a:pt x="0" y="0"/>
                  </a:lnTo>
                  <a:lnTo>
                    <a:pt x="0" y="914400"/>
                  </a:lnTo>
                  <a:lnTo>
                    <a:pt x="5562600" y="914400"/>
                  </a:lnTo>
                  <a:lnTo>
                    <a:pt x="5562600" y="0"/>
                  </a:lnTo>
                  <a:close/>
                </a:path>
              </a:pathLst>
            </a:custGeom>
            <a:solidFill>
              <a:srgbClr val="FF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676400" y="3505199"/>
              <a:ext cx="5562600" cy="914400"/>
            </a:xfrm>
            <a:custGeom>
              <a:avLst/>
              <a:gdLst/>
              <a:ahLst/>
              <a:cxnLst/>
              <a:rect l="l" t="t" r="r" b="b"/>
              <a:pathLst>
                <a:path w="5562600" h="914400">
                  <a:moveTo>
                    <a:pt x="0" y="914400"/>
                  </a:moveTo>
                  <a:lnTo>
                    <a:pt x="5562600" y="914400"/>
                  </a:lnTo>
                  <a:lnTo>
                    <a:pt x="5562600" y="0"/>
                  </a:lnTo>
                  <a:lnTo>
                    <a:pt x="0" y="0"/>
                  </a:lnTo>
                  <a:lnTo>
                    <a:pt x="0" y="9144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16735" y="3499484"/>
              <a:ext cx="5346065" cy="920115"/>
            </a:xfrm>
            <a:custGeom>
              <a:avLst/>
              <a:gdLst/>
              <a:ahLst/>
              <a:cxnLst/>
              <a:rect l="l" t="t" r="r" b="b"/>
              <a:pathLst>
                <a:path w="5346065" h="920114">
                  <a:moveTo>
                    <a:pt x="1692021" y="11049"/>
                  </a:moveTo>
                  <a:lnTo>
                    <a:pt x="1684909" y="381"/>
                  </a:lnTo>
                  <a:lnTo>
                    <a:pt x="1211783" y="315810"/>
                  </a:lnTo>
                  <a:lnTo>
                    <a:pt x="1237615" y="6223"/>
                  </a:lnTo>
                  <a:lnTo>
                    <a:pt x="1224915" y="5207"/>
                  </a:lnTo>
                  <a:lnTo>
                    <a:pt x="1198295" y="324802"/>
                  </a:lnTo>
                  <a:lnTo>
                    <a:pt x="1196936" y="325716"/>
                  </a:lnTo>
                  <a:lnTo>
                    <a:pt x="1196936" y="341071"/>
                  </a:lnTo>
                  <a:lnTo>
                    <a:pt x="1185049" y="483958"/>
                  </a:lnTo>
                  <a:lnTo>
                    <a:pt x="1104061" y="402983"/>
                  </a:lnTo>
                  <a:lnTo>
                    <a:pt x="1196936" y="341071"/>
                  </a:lnTo>
                  <a:lnTo>
                    <a:pt x="1196936" y="325716"/>
                  </a:lnTo>
                  <a:lnTo>
                    <a:pt x="1094841" y="393776"/>
                  </a:lnTo>
                  <a:lnTo>
                    <a:pt x="702310" y="1270"/>
                  </a:lnTo>
                  <a:lnTo>
                    <a:pt x="693420" y="10160"/>
                  </a:lnTo>
                  <a:lnTo>
                    <a:pt x="1084110" y="400939"/>
                  </a:lnTo>
                  <a:lnTo>
                    <a:pt x="572312" y="742149"/>
                  </a:lnTo>
                  <a:lnTo>
                    <a:pt x="230136" y="285902"/>
                  </a:lnTo>
                  <a:lnTo>
                    <a:pt x="322834" y="7747"/>
                  </a:lnTo>
                  <a:lnTo>
                    <a:pt x="310896" y="3683"/>
                  </a:lnTo>
                  <a:lnTo>
                    <a:pt x="220916" y="273608"/>
                  </a:lnTo>
                  <a:lnTo>
                    <a:pt x="17145" y="1905"/>
                  </a:lnTo>
                  <a:lnTo>
                    <a:pt x="6985" y="9525"/>
                  </a:lnTo>
                  <a:lnTo>
                    <a:pt x="216027" y="288264"/>
                  </a:lnTo>
                  <a:lnTo>
                    <a:pt x="30162" y="845870"/>
                  </a:lnTo>
                  <a:lnTo>
                    <a:pt x="0" y="835787"/>
                  </a:lnTo>
                  <a:lnTo>
                    <a:pt x="12065" y="920115"/>
                  </a:lnTo>
                  <a:lnTo>
                    <a:pt x="70358" y="861822"/>
                  </a:lnTo>
                  <a:lnTo>
                    <a:pt x="72263" y="859917"/>
                  </a:lnTo>
                  <a:lnTo>
                    <a:pt x="42202" y="849884"/>
                  </a:lnTo>
                  <a:lnTo>
                    <a:pt x="225247" y="300558"/>
                  </a:lnTo>
                  <a:lnTo>
                    <a:pt x="561733" y="749198"/>
                  </a:lnTo>
                  <a:lnTo>
                    <a:pt x="376732" y="872540"/>
                  </a:lnTo>
                  <a:lnTo>
                    <a:pt x="359156" y="846201"/>
                  </a:lnTo>
                  <a:lnTo>
                    <a:pt x="316865" y="920115"/>
                  </a:lnTo>
                  <a:lnTo>
                    <a:pt x="401447" y="909574"/>
                  </a:lnTo>
                  <a:lnTo>
                    <a:pt x="388467" y="890143"/>
                  </a:lnTo>
                  <a:lnTo>
                    <a:pt x="383781" y="883119"/>
                  </a:lnTo>
                  <a:lnTo>
                    <a:pt x="569379" y="759396"/>
                  </a:lnTo>
                  <a:lnTo>
                    <a:pt x="647065" y="862965"/>
                  </a:lnTo>
                  <a:lnTo>
                    <a:pt x="621665" y="882015"/>
                  </a:lnTo>
                  <a:lnTo>
                    <a:pt x="697865" y="920115"/>
                  </a:lnTo>
                  <a:lnTo>
                    <a:pt x="689317" y="873125"/>
                  </a:lnTo>
                  <a:lnTo>
                    <a:pt x="682625" y="836295"/>
                  </a:lnTo>
                  <a:lnTo>
                    <a:pt x="657225" y="855345"/>
                  </a:lnTo>
                  <a:lnTo>
                    <a:pt x="579958" y="752348"/>
                  </a:lnTo>
                  <a:lnTo>
                    <a:pt x="1093317" y="410146"/>
                  </a:lnTo>
                  <a:lnTo>
                    <a:pt x="1183665" y="500494"/>
                  </a:lnTo>
                  <a:lnTo>
                    <a:pt x="1155103" y="843648"/>
                  </a:lnTo>
                  <a:lnTo>
                    <a:pt x="1123442" y="840994"/>
                  </a:lnTo>
                  <a:lnTo>
                    <a:pt x="1155065" y="920115"/>
                  </a:lnTo>
                  <a:lnTo>
                    <a:pt x="1193266" y="857377"/>
                  </a:lnTo>
                  <a:lnTo>
                    <a:pt x="1199388" y="847344"/>
                  </a:lnTo>
                  <a:lnTo>
                    <a:pt x="1167676" y="844702"/>
                  </a:lnTo>
                  <a:lnTo>
                    <a:pt x="1195400" y="512229"/>
                  </a:lnTo>
                  <a:lnTo>
                    <a:pt x="1553908" y="870775"/>
                  </a:lnTo>
                  <a:lnTo>
                    <a:pt x="1531493" y="893191"/>
                  </a:lnTo>
                  <a:lnTo>
                    <a:pt x="1612265" y="920115"/>
                  </a:lnTo>
                  <a:lnTo>
                    <a:pt x="1598803" y="879729"/>
                  </a:lnTo>
                  <a:lnTo>
                    <a:pt x="1585341" y="839343"/>
                  </a:lnTo>
                  <a:lnTo>
                    <a:pt x="1562912" y="861771"/>
                  </a:lnTo>
                  <a:lnTo>
                    <a:pt x="1196784" y="495693"/>
                  </a:lnTo>
                  <a:lnTo>
                    <a:pt x="1210424" y="332079"/>
                  </a:lnTo>
                  <a:lnTo>
                    <a:pt x="1692021" y="11049"/>
                  </a:lnTo>
                  <a:close/>
                </a:path>
                <a:path w="5346065" h="920114">
                  <a:moveTo>
                    <a:pt x="5346065" y="920115"/>
                  </a:moveTo>
                  <a:lnTo>
                    <a:pt x="5328996" y="897382"/>
                  </a:lnTo>
                  <a:lnTo>
                    <a:pt x="5294884" y="851916"/>
                  </a:lnTo>
                  <a:lnTo>
                    <a:pt x="5280672" y="880376"/>
                  </a:lnTo>
                  <a:lnTo>
                    <a:pt x="4635563" y="557809"/>
                  </a:lnTo>
                  <a:lnTo>
                    <a:pt x="5274056" y="10541"/>
                  </a:lnTo>
                  <a:lnTo>
                    <a:pt x="5265674" y="889"/>
                  </a:lnTo>
                  <a:lnTo>
                    <a:pt x="4623206" y="551624"/>
                  </a:lnTo>
                  <a:lnTo>
                    <a:pt x="4612754" y="546404"/>
                  </a:lnTo>
                  <a:lnTo>
                    <a:pt x="4612754" y="560590"/>
                  </a:lnTo>
                  <a:lnTo>
                    <a:pt x="4590415" y="579742"/>
                  </a:lnTo>
                  <a:lnTo>
                    <a:pt x="4590415" y="549427"/>
                  </a:lnTo>
                  <a:lnTo>
                    <a:pt x="4612754" y="560590"/>
                  </a:lnTo>
                  <a:lnTo>
                    <a:pt x="4612754" y="546404"/>
                  </a:lnTo>
                  <a:lnTo>
                    <a:pt x="4590415" y="535228"/>
                  </a:lnTo>
                  <a:lnTo>
                    <a:pt x="4590415" y="134188"/>
                  </a:lnTo>
                  <a:lnTo>
                    <a:pt x="4815713" y="11303"/>
                  </a:lnTo>
                  <a:lnTo>
                    <a:pt x="4809617" y="127"/>
                  </a:lnTo>
                  <a:lnTo>
                    <a:pt x="4590415" y="119710"/>
                  </a:lnTo>
                  <a:lnTo>
                    <a:pt x="4590415" y="5715"/>
                  </a:lnTo>
                  <a:lnTo>
                    <a:pt x="4577715" y="5715"/>
                  </a:lnTo>
                  <a:lnTo>
                    <a:pt x="4577715" y="126631"/>
                  </a:lnTo>
                  <a:lnTo>
                    <a:pt x="4577715" y="141122"/>
                  </a:lnTo>
                  <a:lnTo>
                    <a:pt x="4577715" y="528878"/>
                  </a:lnTo>
                  <a:lnTo>
                    <a:pt x="4206798" y="343408"/>
                  </a:lnTo>
                  <a:lnTo>
                    <a:pt x="4577715" y="141122"/>
                  </a:lnTo>
                  <a:lnTo>
                    <a:pt x="4577715" y="126631"/>
                  </a:lnTo>
                  <a:lnTo>
                    <a:pt x="4192981" y="336499"/>
                  </a:lnTo>
                  <a:lnTo>
                    <a:pt x="4179379" y="329704"/>
                  </a:lnTo>
                  <a:lnTo>
                    <a:pt x="4179379" y="343916"/>
                  </a:lnTo>
                  <a:lnTo>
                    <a:pt x="4028287" y="426339"/>
                  </a:lnTo>
                  <a:lnTo>
                    <a:pt x="4063403" y="285915"/>
                  </a:lnTo>
                  <a:lnTo>
                    <a:pt x="4179379" y="343916"/>
                  </a:lnTo>
                  <a:lnTo>
                    <a:pt x="4179379" y="329704"/>
                  </a:lnTo>
                  <a:lnTo>
                    <a:pt x="4066565" y="273278"/>
                  </a:lnTo>
                  <a:lnTo>
                    <a:pt x="4133088" y="7239"/>
                  </a:lnTo>
                  <a:lnTo>
                    <a:pt x="4120642" y="4191"/>
                  </a:lnTo>
                  <a:lnTo>
                    <a:pt x="4054856" y="267423"/>
                  </a:lnTo>
                  <a:lnTo>
                    <a:pt x="3520059" y="0"/>
                  </a:lnTo>
                  <a:lnTo>
                    <a:pt x="3514471" y="11430"/>
                  </a:lnTo>
                  <a:lnTo>
                    <a:pt x="4051693" y="280060"/>
                  </a:lnTo>
                  <a:lnTo>
                    <a:pt x="4013060" y="434644"/>
                  </a:lnTo>
                  <a:lnTo>
                    <a:pt x="3364839" y="788238"/>
                  </a:lnTo>
                  <a:lnTo>
                    <a:pt x="2930271" y="551192"/>
                  </a:lnTo>
                  <a:lnTo>
                    <a:pt x="3066288" y="7239"/>
                  </a:lnTo>
                  <a:lnTo>
                    <a:pt x="3053842" y="4191"/>
                  </a:lnTo>
                  <a:lnTo>
                    <a:pt x="2918714" y="544893"/>
                  </a:lnTo>
                  <a:lnTo>
                    <a:pt x="2502636" y="317919"/>
                  </a:lnTo>
                  <a:lnTo>
                    <a:pt x="2835783" y="10414"/>
                  </a:lnTo>
                  <a:lnTo>
                    <a:pt x="2827147" y="1016"/>
                  </a:lnTo>
                  <a:lnTo>
                    <a:pt x="2490813" y="311467"/>
                  </a:lnTo>
                  <a:lnTo>
                    <a:pt x="2480970" y="306108"/>
                  </a:lnTo>
                  <a:lnTo>
                    <a:pt x="2480970" y="320548"/>
                  </a:lnTo>
                  <a:lnTo>
                    <a:pt x="2248484" y="535152"/>
                  </a:lnTo>
                  <a:lnTo>
                    <a:pt x="2323604" y="234708"/>
                  </a:lnTo>
                  <a:lnTo>
                    <a:pt x="2480970" y="320548"/>
                  </a:lnTo>
                  <a:lnTo>
                    <a:pt x="2480970" y="306108"/>
                  </a:lnTo>
                  <a:lnTo>
                    <a:pt x="2326792" y="221983"/>
                  </a:lnTo>
                  <a:lnTo>
                    <a:pt x="2380488" y="7239"/>
                  </a:lnTo>
                  <a:lnTo>
                    <a:pt x="2368042" y="4191"/>
                  </a:lnTo>
                  <a:lnTo>
                    <a:pt x="2315197" y="215646"/>
                  </a:lnTo>
                  <a:lnTo>
                    <a:pt x="1920113" y="127"/>
                  </a:lnTo>
                  <a:lnTo>
                    <a:pt x="1914017" y="11303"/>
                  </a:lnTo>
                  <a:lnTo>
                    <a:pt x="2312009" y="228384"/>
                  </a:lnTo>
                  <a:lnTo>
                    <a:pt x="2231415" y="550900"/>
                  </a:lnTo>
                  <a:lnTo>
                    <a:pt x="1892477" y="863752"/>
                  </a:lnTo>
                  <a:lnTo>
                    <a:pt x="1870964" y="840486"/>
                  </a:lnTo>
                  <a:lnTo>
                    <a:pt x="1840865" y="920115"/>
                  </a:lnTo>
                  <a:lnTo>
                    <a:pt x="1922653" y="896366"/>
                  </a:lnTo>
                  <a:lnTo>
                    <a:pt x="1909140" y="881761"/>
                  </a:lnTo>
                  <a:lnTo>
                    <a:pt x="1901139" y="873125"/>
                  </a:lnTo>
                  <a:lnTo>
                    <a:pt x="2225776" y="573481"/>
                  </a:lnTo>
                  <a:lnTo>
                    <a:pt x="2158009" y="844677"/>
                  </a:lnTo>
                  <a:lnTo>
                    <a:pt x="2127123" y="836930"/>
                  </a:lnTo>
                  <a:lnTo>
                    <a:pt x="2145665" y="920115"/>
                  </a:lnTo>
                  <a:lnTo>
                    <a:pt x="2197227" y="860044"/>
                  </a:lnTo>
                  <a:lnTo>
                    <a:pt x="2201164" y="855472"/>
                  </a:lnTo>
                  <a:lnTo>
                    <a:pt x="2170328" y="847750"/>
                  </a:lnTo>
                  <a:lnTo>
                    <a:pt x="2242832" y="557720"/>
                  </a:lnTo>
                  <a:lnTo>
                    <a:pt x="2492806" y="326999"/>
                  </a:lnTo>
                  <a:lnTo>
                    <a:pt x="2915551" y="557580"/>
                  </a:lnTo>
                  <a:lnTo>
                    <a:pt x="2843809" y="844677"/>
                  </a:lnTo>
                  <a:lnTo>
                    <a:pt x="2812923" y="836930"/>
                  </a:lnTo>
                  <a:lnTo>
                    <a:pt x="2831465" y="920115"/>
                  </a:lnTo>
                  <a:lnTo>
                    <a:pt x="2883027" y="860044"/>
                  </a:lnTo>
                  <a:lnTo>
                    <a:pt x="2886964" y="855472"/>
                  </a:lnTo>
                  <a:lnTo>
                    <a:pt x="2856128" y="847750"/>
                  </a:lnTo>
                  <a:lnTo>
                    <a:pt x="2927108" y="563880"/>
                  </a:lnTo>
                  <a:lnTo>
                    <a:pt x="3351657" y="795426"/>
                  </a:lnTo>
                  <a:lnTo>
                    <a:pt x="3200120" y="878090"/>
                  </a:lnTo>
                  <a:lnTo>
                    <a:pt x="3184906" y="850138"/>
                  </a:lnTo>
                  <a:lnTo>
                    <a:pt x="3136265" y="920115"/>
                  </a:lnTo>
                  <a:lnTo>
                    <a:pt x="3221355" y="917067"/>
                  </a:lnTo>
                  <a:lnTo>
                    <a:pt x="3209455" y="895223"/>
                  </a:lnTo>
                  <a:lnTo>
                    <a:pt x="3206153" y="889177"/>
                  </a:lnTo>
                  <a:lnTo>
                    <a:pt x="3364852" y="802627"/>
                  </a:lnTo>
                  <a:lnTo>
                    <a:pt x="3523564" y="889177"/>
                  </a:lnTo>
                  <a:lnTo>
                    <a:pt x="3508375" y="917067"/>
                  </a:lnTo>
                  <a:lnTo>
                    <a:pt x="3593465" y="920115"/>
                  </a:lnTo>
                  <a:lnTo>
                    <a:pt x="3576155" y="895223"/>
                  </a:lnTo>
                  <a:lnTo>
                    <a:pt x="3544824" y="850138"/>
                  </a:lnTo>
                  <a:lnTo>
                    <a:pt x="3529596" y="878090"/>
                  </a:lnTo>
                  <a:lnTo>
                    <a:pt x="3378035" y="795439"/>
                  </a:lnTo>
                  <a:lnTo>
                    <a:pt x="4008882" y="451358"/>
                  </a:lnTo>
                  <a:lnTo>
                    <a:pt x="3910609" y="844677"/>
                  </a:lnTo>
                  <a:lnTo>
                    <a:pt x="3879723" y="836930"/>
                  </a:lnTo>
                  <a:lnTo>
                    <a:pt x="3898265" y="920115"/>
                  </a:lnTo>
                  <a:lnTo>
                    <a:pt x="3949827" y="860044"/>
                  </a:lnTo>
                  <a:lnTo>
                    <a:pt x="3953764" y="855472"/>
                  </a:lnTo>
                  <a:lnTo>
                    <a:pt x="3922928" y="847750"/>
                  </a:lnTo>
                  <a:lnTo>
                    <a:pt x="4024109" y="443052"/>
                  </a:lnTo>
                  <a:lnTo>
                    <a:pt x="4193209" y="350824"/>
                  </a:lnTo>
                  <a:lnTo>
                    <a:pt x="4577715" y="543077"/>
                  </a:lnTo>
                  <a:lnTo>
                    <a:pt x="4577715" y="590638"/>
                  </a:lnTo>
                  <a:lnTo>
                    <a:pt x="4256786" y="865733"/>
                  </a:lnTo>
                  <a:lnTo>
                    <a:pt x="4236085" y="841629"/>
                  </a:lnTo>
                  <a:lnTo>
                    <a:pt x="4203065" y="920115"/>
                  </a:lnTo>
                  <a:lnTo>
                    <a:pt x="4285742" y="899414"/>
                  </a:lnTo>
                  <a:lnTo>
                    <a:pt x="4272204" y="883666"/>
                  </a:lnTo>
                  <a:lnTo>
                    <a:pt x="4265066" y="875372"/>
                  </a:lnTo>
                  <a:lnTo>
                    <a:pt x="4577715" y="607402"/>
                  </a:lnTo>
                  <a:lnTo>
                    <a:pt x="4577715" y="843915"/>
                  </a:lnTo>
                  <a:lnTo>
                    <a:pt x="4545965" y="843915"/>
                  </a:lnTo>
                  <a:lnTo>
                    <a:pt x="4584065" y="920115"/>
                  </a:lnTo>
                  <a:lnTo>
                    <a:pt x="4615815" y="856615"/>
                  </a:lnTo>
                  <a:lnTo>
                    <a:pt x="4622165" y="843915"/>
                  </a:lnTo>
                  <a:lnTo>
                    <a:pt x="4590415" y="843915"/>
                  </a:lnTo>
                  <a:lnTo>
                    <a:pt x="4590415" y="596519"/>
                  </a:lnTo>
                  <a:lnTo>
                    <a:pt x="4625111" y="566775"/>
                  </a:lnTo>
                  <a:lnTo>
                    <a:pt x="5275021" y="891717"/>
                  </a:lnTo>
                  <a:lnTo>
                    <a:pt x="5260848" y="920115"/>
                  </a:lnTo>
                  <a:lnTo>
                    <a:pt x="5346065" y="92011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4175252" y="4722367"/>
            <a:ext cx="33845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dirty="0">
                <a:latin typeface="Symbol"/>
                <a:cs typeface="Symbol"/>
              </a:rPr>
              <a:t></a:t>
            </a:r>
            <a:endParaRPr sz="3200">
              <a:latin typeface="Symbol"/>
              <a:cs typeface="Symbo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1671637" y="5557837"/>
            <a:ext cx="5572125" cy="619125"/>
            <a:chOff x="1671637" y="5557837"/>
            <a:chExt cx="5572125" cy="619125"/>
          </a:xfrm>
        </p:grpSpPr>
        <p:sp>
          <p:nvSpPr>
            <p:cNvPr id="17" name="object 17"/>
            <p:cNvSpPr/>
            <p:nvPr/>
          </p:nvSpPr>
          <p:spPr>
            <a:xfrm>
              <a:off x="1676400" y="5562600"/>
              <a:ext cx="5562600" cy="609600"/>
            </a:xfrm>
            <a:custGeom>
              <a:avLst/>
              <a:gdLst/>
              <a:ahLst/>
              <a:cxnLst/>
              <a:rect l="l" t="t" r="r" b="b"/>
              <a:pathLst>
                <a:path w="5562600" h="609600">
                  <a:moveTo>
                    <a:pt x="5562600" y="0"/>
                  </a:moveTo>
                  <a:lnTo>
                    <a:pt x="0" y="0"/>
                  </a:lnTo>
                  <a:lnTo>
                    <a:pt x="0" y="609600"/>
                  </a:lnTo>
                  <a:lnTo>
                    <a:pt x="5562600" y="609600"/>
                  </a:lnTo>
                  <a:lnTo>
                    <a:pt x="5562600" y="0"/>
                  </a:lnTo>
                  <a:close/>
                </a:path>
              </a:pathLst>
            </a:custGeom>
            <a:solidFill>
              <a:srgbClr val="CC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676400" y="5562600"/>
              <a:ext cx="5562600" cy="609600"/>
            </a:xfrm>
            <a:custGeom>
              <a:avLst/>
              <a:gdLst/>
              <a:ahLst/>
              <a:cxnLst/>
              <a:rect l="l" t="t" r="r" b="b"/>
              <a:pathLst>
                <a:path w="5562600" h="609600">
                  <a:moveTo>
                    <a:pt x="0" y="609600"/>
                  </a:moveTo>
                  <a:lnTo>
                    <a:pt x="5562600" y="609600"/>
                  </a:lnTo>
                  <a:lnTo>
                    <a:pt x="5562600" y="0"/>
                  </a:lnTo>
                  <a:lnTo>
                    <a:pt x="0" y="0"/>
                  </a:lnTo>
                  <a:lnTo>
                    <a:pt x="0" y="6096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4332985" y="5633720"/>
            <a:ext cx="2635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sz="2700" i="1" baseline="-16975" dirty="0">
                <a:latin typeface="Arial"/>
                <a:cs typeface="Arial"/>
              </a:rPr>
              <a:t>w</a:t>
            </a:r>
            <a:r>
              <a:rPr sz="1200" i="1" dirty="0">
                <a:latin typeface="Arial"/>
                <a:cs typeface="Arial"/>
              </a:rPr>
              <a:t>i</a:t>
            </a:r>
            <a:endParaRPr sz="120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305300" y="44196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31750" y="381000"/>
                </a:moveTo>
                <a:lnTo>
                  <a:pt x="0" y="381000"/>
                </a:lnTo>
                <a:lnTo>
                  <a:pt x="38100" y="457200"/>
                </a:lnTo>
                <a:lnTo>
                  <a:pt x="69850" y="393700"/>
                </a:lnTo>
                <a:lnTo>
                  <a:pt x="31750" y="393700"/>
                </a:lnTo>
                <a:lnTo>
                  <a:pt x="31750" y="381000"/>
                </a:lnTo>
                <a:close/>
              </a:path>
              <a:path w="76200" h="457200">
                <a:moveTo>
                  <a:pt x="44450" y="0"/>
                </a:moveTo>
                <a:lnTo>
                  <a:pt x="31750" y="0"/>
                </a:lnTo>
                <a:lnTo>
                  <a:pt x="31750" y="393700"/>
                </a:lnTo>
                <a:lnTo>
                  <a:pt x="44450" y="393700"/>
                </a:lnTo>
                <a:lnTo>
                  <a:pt x="44450" y="0"/>
                </a:lnTo>
                <a:close/>
              </a:path>
              <a:path w="76200" h="457200">
                <a:moveTo>
                  <a:pt x="76200" y="381000"/>
                </a:moveTo>
                <a:lnTo>
                  <a:pt x="44450" y="381000"/>
                </a:lnTo>
                <a:lnTo>
                  <a:pt x="44450" y="393700"/>
                </a:lnTo>
                <a:lnTo>
                  <a:pt x="69850" y="393700"/>
                </a:lnTo>
                <a:lnTo>
                  <a:pt x="76200" y="3810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305300" y="5181600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31750" y="304800"/>
                </a:moveTo>
                <a:lnTo>
                  <a:pt x="0" y="304800"/>
                </a:lnTo>
                <a:lnTo>
                  <a:pt x="38100" y="381000"/>
                </a:lnTo>
                <a:lnTo>
                  <a:pt x="69850" y="317500"/>
                </a:lnTo>
                <a:lnTo>
                  <a:pt x="31750" y="317500"/>
                </a:lnTo>
                <a:lnTo>
                  <a:pt x="31750" y="304800"/>
                </a:lnTo>
                <a:close/>
              </a:path>
              <a:path w="76200" h="381000">
                <a:moveTo>
                  <a:pt x="44450" y="0"/>
                </a:moveTo>
                <a:lnTo>
                  <a:pt x="31750" y="0"/>
                </a:lnTo>
                <a:lnTo>
                  <a:pt x="31750" y="317500"/>
                </a:lnTo>
                <a:lnTo>
                  <a:pt x="44450" y="317500"/>
                </a:lnTo>
                <a:lnTo>
                  <a:pt x="44450" y="0"/>
                </a:lnTo>
                <a:close/>
              </a:path>
              <a:path w="76200" h="381000">
                <a:moveTo>
                  <a:pt x="76200" y="304800"/>
                </a:moveTo>
                <a:lnTo>
                  <a:pt x="44450" y="304800"/>
                </a:lnTo>
                <a:lnTo>
                  <a:pt x="44450" y="317500"/>
                </a:lnTo>
                <a:lnTo>
                  <a:pt x="69850" y="317500"/>
                </a:lnTo>
                <a:lnTo>
                  <a:pt x="76200" y="3048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095500" y="26670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238500" y="26670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381500" y="26670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5524500" y="26670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667500" y="26670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1888870" y="4671821"/>
            <a:ext cx="3352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600" b="1" i="1" spc="-7" baseline="-16203" dirty="0">
                <a:latin typeface="Times New Roman"/>
                <a:cs typeface="Times New Roman"/>
              </a:rPr>
              <a:t>K</a:t>
            </a:r>
            <a:r>
              <a:rPr sz="1600" b="1" i="1" spc="-5" dirty="0">
                <a:latin typeface="Times New Roman"/>
                <a:cs typeface="Times New Roman"/>
              </a:rPr>
              <a:t>i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2362200" y="4991100"/>
            <a:ext cx="1828800" cy="76200"/>
          </a:xfrm>
          <a:custGeom>
            <a:avLst/>
            <a:gdLst/>
            <a:ahLst/>
            <a:cxnLst/>
            <a:rect l="l" t="t" r="r" b="b"/>
            <a:pathLst>
              <a:path w="1828800" h="76200">
                <a:moveTo>
                  <a:pt x="1752600" y="0"/>
                </a:moveTo>
                <a:lnTo>
                  <a:pt x="1752600" y="76200"/>
                </a:lnTo>
                <a:lnTo>
                  <a:pt x="1816100" y="44450"/>
                </a:lnTo>
                <a:lnTo>
                  <a:pt x="1765300" y="44450"/>
                </a:lnTo>
                <a:lnTo>
                  <a:pt x="1765300" y="31750"/>
                </a:lnTo>
                <a:lnTo>
                  <a:pt x="1816100" y="31750"/>
                </a:lnTo>
                <a:lnTo>
                  <a:pt x="1752600" y="0"/>
                </a:lnTo>
                <a:close/>
              </a:path>
              <a:path w="1828800" h="76200">
                <a:moveTo>
                  <a:pt x="17526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1752600" y="44450"/>
                </a:lnTo>
                <a:lnTo>
                  <a:pt x="1752600" y="31750"/>
                </a:lnTo>
                <a:close/>
              </a:path>
              <a:path w="1828800" h="76200">
                <a:moveTo>
                  <a:pt x="1816100" y="31750"/>
                </a:moveTo>
                <a:lnTo>
                  <a:pt x="1765300" y="31750"/>
                </a:lnTo>
                <a:lnTo>
                  <a:pt x="1765300" y="44450"/>
                </a:lnTo>
                <a:lnTo>
                  <a:pt x="1816100" y="44450"/>
                </a:lnTo>
                <a:lnTo>
                  <a:pt x="1828800" y="38100"/>
                </a:lnTo>
                <a:lnTo>
                  <a:pt x="1816100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459740" y="2139822"/>
            <a:ext cx="5207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State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6" name="object 36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37" name="object 37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38" name="object 3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30</a:t>
            </a:fld>
            <a:endParaRPr dirty="0"/>
          </a:p>
        </p:txBody>
      </p:sp>
      <p:sp>
        <p:nvSpPr>
          <p:cNvPr id="30" name="object 30"/>
          <p:cNvSpPr txBox="1"/>
          <p:nvPr/>
        </p:nvSpPr>
        <p:spPr>
          <a:xfrm>
            <a:off x="510641" y="3068573"/>
            <a:ext cx="7747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Times New Roman"/>
                <a:cs typeface="Times New Roman"/>
              </a:rPr>
              <a:t>S</a:t>
            </a:r>
            <a:r>
              <a:rPr sz="1800" b="1" dirty="0">
                <a:latin typeface="Times New Roman"/>
                <a:cs typeface="Times New Roman"/>
              </a:rPr>
              <a:t>-</a:t>
            </a:r>
            <a:r>
              <a:rPr sz="1800" b="1" spc="-5" dirty="0">
                <a:latin typeface="Times New Roman"/>
                <a:cs typeface="Times New Roman"/>
              </a:rPr>
              <a:t>boxes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237540" y="3754069"/>
            <a:ext cx="125984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P</a:t>
            </a:r>
            <a:r>
              <a:rPr sz="1800" b="1" spc="5" dirty="0">
                <a:latin typeface="Times New Roman"/>
                <a:cs typeface="Times New Roman"/>
              </a:rPr>
              <a:t>e</a:t>
            </a:r>
            <a:r>
              <a:rPr sz="1800" b="1" dirty="0">
                <a:latin typeface="Times New Roman"/>
                <a:cs typeface="Times New Roman"/>
              </a:rPr>
              <a:t>rmutation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10692" y="4807077"/>
            <a:ext cx="8445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Key</a:t>
            </a:r>
            <a:r>
              <a:rPr sz="1800" b="1" spc="-9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mix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54888" y="5659932"/>
            <a:ext cx="9721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New</a:t>
            </a:r>
            <a:r>
              <a:rPr sz="1800" b="1" spc="-6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state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7471409" y="2974975"/>
            <a:ext cx="114490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latin typeface="Times New Roman"/>
                <a:cs typeface="Times New Roman"/>
              </a:rPr>
              <a:t>C</a:t>
            </a:r>
            <a:r>
              <a:rPr sz="2000" b="1" spc="10" dirty="0">
                <a:latin typeface="Times New Roman"/>
                <a:cs typeface="Times New Roman"/>
              </a:rPr>
              <a:t>o</a:t>
            </a:r>
            <a:r>
              <a:rPr sz="2000" b="1" dirty="0">
                <a:latin typeface="Times New Roman"/>
                <a:cs typeface="Times New Roman"/>
              </a:rPr>
              <a:t>nfusion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7547609" y="3737228"/>
            <a:ext cx="103060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latin typeface="Times New Roman"/>
                <a:cs typeface="Times New Roman"/>
              </a:rPr>
              <a:t>Dif</a:t>
            </a:r>
            <a:r>
              <a:rPr sz="2000" b="1" spc="5" dirty="0">
                <a:latin typeface="Times New Roman"/>
                <a:cs typeface="Times New Roman"/>
              </a:rPr>
              <a:t>f</a:t>
            </a:r>
            <a:r>
              <a:rPr sz="2000" b="1" dirty="0">
                <a:latin typeface="Times New Roman"/>
                <a:cs typeface="Times New Roman"/>
              </a:rPr>
              <a:t>usion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2597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Data Encryption Standard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48129"/>
            <a:ext cx="8104505" cy="385699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353695" marR="206375" indent="-341630">
              <a:lnSpc>
                <a:spcPct val="93100"/>
              </a:lnSpc>
              <a:spcBef>
                <a:spcPts val="32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Published in 1977 by the US National Bureau of  Standards for </a:t>
            </a:r>
            <a:r>
              <a:rPr sz="2800" dirty="0">
                <a:latin typeface="Arial"/>
                <a:cs typeface="Arial"/>
              </a:rPr>
              <a:t>use </a:t>
            </a:r>
            <a:r>
              <a:rPr sz="2800" spc="-5" dirty="0">
                <a:latin typeface="Arial"/>
                <a:cs typeface="Arial"/>
              </a:rPr>
              <a:t>in </a:t>
            </a:r>
            <a:r>
              <a:rPr sz="2800" dirty="0">
                <a:latin typeface="Arial"/>
                <a:cs typeface="Arial"/>
              </a:rPr>
              <a:t>unclassified government  applications </a:t>
            </a:r>
            <a:r>
              <a:rPr sz="2800" spc="-5" dirty="0">
                <a:latin typeface="Arial"/>
                <a:cs typeface="Arial"/>
              </a:rPr>
              <a:t>with a 15 </a:t>
            </a:r>
            <a:r>
              <a:rPr sz="2800" dirty="0">
                <a:latin typeface="Arial"/>
                <a:cs typeface="Arial"/>
              </a:rPr>
              <a:t>year </a:t>
            </a:r>
            <a:r>
              <a:rPr sz="2800" spc="-5" dirty="0">
                <a:latin typeface="Arial"/>
                <a:cs typeface="Arial"/>
              </a:rPr>
              <a:t>life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time.</a:t>
            </a:r>
            <a:endParaRPr sz="2800">
              <a:latin typeface="Arial"/>
              <a:cs typeface="Arial"/>
            </a:endParaRPr>
          </a:p>
          <a:p>
            <a:pPr marL="353695" marR="394970" indent="-341630">
              <a:lnSpc>
                <a:spcPts val="3120"/>
              </a:lnSpc>
              <a:spcBef>
                <a:spcPts val="67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16 </a:t>
            </a:r>
            <a:r>
              <a:rPr sz="2800" dirty="0">
                <a:latin typeface="Arial"/>
                <a:cs typeface="Arial"/>
              </a:rPr>
              <a:t>round </a:t>
            </a:r>
            <a:r>
              <a:rPr sz="2800" spc="-5" dirty="0">
                <a:latin typeface="Arial"/>
                <a:cs typeface="Arial"/>
              </a:rPr>
              <a:t>Feistel cipher with </a:t>
            </a:r>
            <a:r>
              <a:rPr sz="2800" dirty="0">
                <a:latin typeface="Arial"/>
                <a:cs typeface="Arial"/>
              </a:rPr>
              <a:t>64-bit </a:t>
            </a:r>
            <a:r>
              <a:rPr sz="2800" spc="-5" dirty="0">
                <a:latin typeface="Arial"/>
                <a:cs typeface="Arial"/>
              </a:rPr>
              <a:t>data </a:t>
            </a:r>
            <a:r>
              <a:rPr sz="2800" dirty="0">
                <a:latin typeface="Arial"/>
                <a:cs typeface="Arial"/>
              </a:rPr>
              <a:t>blocks,  56-bit keys.</a:t>
            </a:r>
            <a:endParaRPr sz="2800">
              <a:latin typeface="Arial"/>
              <a:cs typeface="Arial"/>
            </a:endParaRPr>
          </a:p>
          <a:p>
            <a:pPr marL="353695" marR="5080" indent="-341630">
              <a:lnSpc>
                <a:spcPts val="3130"/>
              </a:lnSpc>
              <a:spcBef>
                <a:spcPts val="5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56-bit keys </a:t>
            </a:r>
            <a:r>
              <a:rPr sz="2800" spc="-5" dirty="0">
                <a:latin typeface="Arial"/>
                <a:cs typeface="Arial"/>
              </a:rPr>
              <a:t>were </a:t>
            </a:r>
            <a:r>
              <a:rPr sz="2800" dirty="0">
                <a:latin typeface="Arial"/>
                <a:cs typeface="Arial"/>
              </a:rPr>
              <a:t>controversial </a:t>
            </a:r>
            <a:r>
              <a:rPr sz="2800" spc="-5" dirty="0">
                <a:latin typeface="Arial"/>
                <a:cs typeface="Arial"/>
              </a:rPr>
              <a:t>in </a:t>
            </a:r>
            <a:r>
              <a:rPr sz="2800" dirty="0">
                <a:latin typeface="Arial"/>
                <a:cs typeface="Arial"/>
              </a:rPr>
              <a:t>1977; today,  </a:t>
            </a:r>
            <a:r>
              <a:rPr sz="2800" spc="-5" dirty="0">
                <a:latin typeface="Arial"/>
                <a:cs typeface="Arial"/>
              </a:rPr>
              <a:t>exhaustive </a:t>
            </a:r>
            <a:r>
              <a:rPr sz="2800" dirty="0">
                <a:latin typeface="Arial"/>
                <a:cs typeface="Arial"/>
              </a:rPr>
              <a:t>search on </a:t>
            </a:r>
            <a:r>
              <a:rPr sz="2800" spc="5" dirty="0">
                <a:latin typeface="Arial"/>
                <a:cs typeface="Arial"/>
              </a:rPr>
              <a:t>56-bit </a:t>
            </a:r>
            <a:r>
              <a:rPr sz="2800" dirty="0">
                <a:latin typeface="Arial"/>
                <a:cs typeface="Arial"/>
              </a:rPr>
              <a:t>keys </a:t>
            </a:r>
            <a:r>
              <a:rPr sz="2800" spc="-5" dirty="0">
                <a:latin typeface="Arial"/>
                <a:cs typeface="Arial"/>
              </a:rPr>
              <a:t>is </a:t>
            </a:r>
            <a:r>
              <a:rPr sz="2800" dirty="0">
                <a:latin typeface="Arial"/>
                <a:cs typeface="Arial"/>
              </a:rPr>
              <a:t>very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feasible.</a:t>
            </a:r>
            <a:endParaRPr sz="2800">
              <a:latin typeface="Arial"/>
              <a:cs typeface="Arial"/>
            </a:endParaRPr>
          </a:p>
          <a:p>
            <a:pPr marL="353695" marR="478790" indent="-341630">
              <a:lnSpc>
                <a:spcPts val="3130"/>
              </a:lnSpc>
              <a:spcBef>
                <a:spcPts val="59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Controversial because </a:t>
            </a:r>
            <a:r>
              <a:rPr sz="2800" dirty="0">
                <a:latin typeface="Arial"/>
                <a:cs typeface="Arial"/>
              </a:rPr>
              <a:t>of classified design  criteria, </a:t>
            </a:r>
            <a:r>
              <a:rPr sz="2800" spc="-5" dirty="0">
                <a:latin typeface="Arial"/>
                <a:cs typeface="Arial"/>
              </a:rPr>
              <a:t>however no </a:t>
            </a:r>
            <a:r>
              <a:rPr sz="2800" dirty="0">
                <a:latin typeface="Arial"/>
                <a:cs typeface="Arial"/>
              </a:rPr>
              <a:t>loop hole </a:t>
            </a:r>
            <a:r>
              <a:rPr sz="2800" spc="-5" dirty="0">
                <a:latin typeface="Arial"/>
                <a:cs typeface="Arial"/>
              </a:rPr>
              <a:t>was </a:t>
            </a:r>
            <a:r>
              <a:rPr sz="2800" dirty="0">
                <a:latin typeface="Arial"/>
                <a:cs typeface="Arial"/>
              </a:rPr>
              <a:t>ever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found.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481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DES</a:t>
            </a:r>
            <a:r>
              <a:rPr spc="-25" dirty="0"/>
              <a:t> </a:t>
            </a:r>
            <a:r>
              <a:rPr spc="-5" dirty="0"/>
              <a:t>architecture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95800" y="1828800"/>
            <a:ext cx="3130550" cy="2527300"/>
          </a:xfrm>
          <a:prstGeom prst="rect">
            <a:avLst/>
          </a:prstGeom>
          <a:solidFill>
            <a:srgbClr val="CCCCFF"/>
          </a:solidFill>
        </p:spPr>
        <p:txBody>
          <a:bodyPr vert="horz" wrap="square" lIns="0" tIns="13970" rIns="0" bIns="0" rtlCol="0">
            <a:spAutoFit/>
          </a:bodyPr>
          <a:lstStyle/>
          <a:p>
            <a:pPr marL="92075">
              <a:lnSpc>
                <a:spcPts val="2780"/>
              </a:lnSpc>
              <a:spcBef>
                <a:spcPts val="110"/>
              </a:spcBef>
            </a:pPr>
            <a:r>
              <a:rPr sz="2400" spc="-5" dirty="0">
                <a:latin typeface="Berlin Sans FB"/>
                <a:cs typeface="Berlin Sans FB"/>
              </a:rPr>
              <a:t>DES(P):</a:t>
            </a:r>
            <a:endParaRPr sz="2400">
              <a:latin typeface="Berlin Sans FB"/>
              <a:cs typeface="Berlin Sans FB"/>
            </a:endParaRPr>
          </a:p>
          <a:p>
            <a:pPr marL="92075" marR="1144270">
              <a:lnSpc>
                <a:spcPts val="2680"/>
              </a:lnSpc>
              <a:spcBef>
                <a:spcPts val="155"/>
              </a:spcBef>
            </a:pPr>
            <a:r>
              <a:rPr sz="2400" spc="-10" dirty="0">
                <a:latin typeface="Berlin Sans FB"/>
                <a:cs typeface="Berlin Sans FB"/>
              </a:rPr>
              <a:t>(L</a:t>
            </a:r>
            <a:r>
              <a:rPr sz="2400" spc="-15" baseline="-20833" dirty="0">
                <a:latin typeface="Berlin Sans FB"/>
                <a:cs typeface="Berlin Sans FB"/>
              </a:rPr>
              <a:t>0</a:t>
            </a:r>
            <a:r>
              <a:rPr sz="2400" spc="-10" dirty="0">
                <a:latin typeface="Berlin Sans FB"/>
                <a:cs typeface="Berlin Sans FB"/>
              </a:rPr>
              <a:t>, </a:t>
            </a:r>
            <a:r>
              <a:rPr sz="2400" spc="-5" dirty="0">
                <a:latin typeface="Berlin Sans FB"/>
                <a:cs typeface="Berlin Sans FB"/>
              </a:rPr>
              <a:t>R</a:t>
            </a:r>
            <a:r>
              <a:rPr sz="2400" spc="-7" baseline="-20833" dirty="0">
                <a:latin typeface="Berlin Sans FB"/>
                <a:cs typeface="Berlin Sans FB"/>
              </a:rPr>
              <a:t>0</a:t>
            </a:r>
            <a:r>
              <a:rPr sz="2400" spc="-5" dirty="0">
                <a:latin typeface="Berlin Sans FB"/>
                <a:cs typeface="Berlin Sans FB"/>
              </a:rPr>
              <a:t>) </a:t>
            </a:r>
            <a:r>
              <a:rPr sz="2400" dirty="0">
                <a:latin typeface="Berlin Sans FB"/>
                <a:cs typeface="Berlin Sans FB"/>
              </a:rPr>
              <a:t>=</a:t>
            </a:r>
            <a:r>
              <a:rPr sz="2400" spc="-75" dirty="0">
                <a:latin typeface="Berlin Sans FB"/>
                <a:cs typeface="Berlin Sans FB"/>
              </a:rPr>
              <a:t> </a:t>
            </a:r>
            <a:r>
              <a:rPr sz="2400" dirty="0">
                <a:latin typeface="Berlin Sans FB"/>
                <a:cs typeface="Berlin Sans FB"/>
              </a:rPr>
              <a:t>IP(P)  </a:t>
            </a:r>
            <a:r>
              <a:rPr sz="2400" spc="-5" dirty="0">
                <a:latin typeface="Berlin Sans FB"/>
                <a:cs typeface="Berlin Sans FB"/>
              </a:rPr>
              <a:t>FOR </a:t>
            </a:r>
            <a:r>
              <a:rPr sz="2400" dirty="0">
                <a:latin typeface="Berlin Sans FB"/>
                <a:cs typeface="Berlin Sans FB"/>
              </a:rPr>
              <a:t>i = 1 </a:t>
            </a:r>
            <a:r>
              <a:rPr sz="2400" spc="-5" dirty="0">
                <a:latin typeface="Berlin Sans FB"/>
                <a:cs typeface="Berlin Sans FB"/>
              </a:rPr>
              <a:t>TO</a:t>
            </a:r>
            <a:r>
              <a:rPr sz="2400" spc="-105" dirty="0">
                <a:latin typeface="Berlin Sans FB"/>
                <a:cs typeface="Berlin Sans FB"/>
              </a:rPr>
              <a:t> </a:t>
            </a:r>
            <a:r>
              <a:rPr sz="2400" dirty="0">
                <a:latin typeface="Berlin Sans FB"/>
                <a:cs typeface="Berlin Sans FB"/>
              </a:rPr>
              <a:t>16</a:t>
            </a:r>
            <a:endParaRPr sz="2400">
              <a:latin typeface="Berlin Sans FB"/>
              <a:cs typeface="Berlin Sans FB"/>
            </a:endParaRPr>
          </a:p>
          <a:p>
            <a:pPr marL="541020">
              <a:lnSpc>
                <a:spcPts val="2490"/>
              </a:lnSpc>
              <a:spcBef>
                <a:spcPts val="325"/>
              </a:spcBef>
            </a:pPr>
            <a:r>
              <a:rPr sz="3600" spc="-7" baseline="13888" dirty="0">
                <a:latin typeface="Berlin Sans FB"/>
                <a:cs typeface="Berlin Sans FB"/>
              </a:rPr>
              <a:t>L</a:t>
            </a:r>
            <a:r>
              <a:rPr sz="1600" spc="-5" dirty="0">
                <a:latin typeface="Berlin Sans FB"/>
                <a:cs typeface="Berlin Sans FB"/>
              </a:rPr>
              <a:t>i </a:t>
            </a:r>
            <a:r>
              <a:rPr sz="3600" baseline="13888" dirty="0">
                <a:latin typeface="Berlin Sans FB"/>
                <a:cs typeface="Berlin Sans FB"/>
              </a:rPr>
              <a:t>=</a:t>
            </a:r>
            <a:r>
              <a:rPr sz="3600" spc="-300" baseline="13888" dirty="0">
                <a:latin typeface="Berlin Sans FB"/>
                <a:cs typeface="Berlin Sans FB"/>
              </a:rPr>
              <a:t> </a:t>
            </a:r>
            <a:r>
              <a:rPr sz="3600" spc="-15" baseline="13888" dirty="0">
                <a:latin typeface="Berlin Sans FB"/>
                <a:cs typeface="Berlin Sans FB"/>
              </a:rPr>
              <a:t>R</a:t>
            </a:r>
            <a:r>
              <a:rPr sz="1600" spc="-10" dirty="0">
                <a:latin typeface="Berlin Sans FB"/>
                <a:cs typeface="Berlin Sans FB"/>
              </a:rPr>
              <a:t>i-1</a:t>
            </a:r>
            <a:endParaRPr sz="1600">
              <a:latin typeface="Berlin Sans FB"/>
              <a:cs typeface="Berlin Sans FB"/>
            </a:endParaRPr>
          </a:p>
          <a:p>
            <a:pPr marL="541020">
              <a:lnSpc>
                <a:spcPts val="2390"/>
              </a:lnSpc>
            </a:pPr>
            <a:r>
              <a:rPr sz="2400" spc="-5" dirty="0">
                <a:latin typeface="Berlin Sans FB"/>
                <a:cs typeface="Berlin Sans FB"/>
              </a:rPr>
              <a:t>R</a:t>
            </a:r>
            <a:r>
              <a:rPr sz="2400" spc="-7" baseline="-20833" dirty="0">
                <a:latin typeface="Berlin Sans FB"/>
                <a:cs typeface="Berlin Sans FB"/>
              </a:rPr>
              <a:t>i </a:t>
            </a:r>
            <a:r>
              <a:rPr sz="2400" dirty="0">
                <a:latin typeface="Berlin Sans FB"/>
                <a:cs typeface="Berlin Sans FB"/>
              </a:rPr>
              <a:t>= </a:t>
            </a:r>
            <a:r>
              <a:rPr sz="2400" spc="-10" dirty="0">
                <a:latin typeface="Berlin Sans FB"/>
                <a:cs typeface="Berlin Sans FB"/>
              </a:rPr>
              <a:t>L</a:t>
            </a:r>
            <a:r>
              <a:rPr sz="2400" spc="-15" baseline="-20833" dirty="0">
                <a:latin typeface="Berlin Sans FB"/>
                <a:cs typeface="Berlin Sans FB"/>
              </a:rPr>
              <a:t>i-1 </a:t>
            </a:r>
            <a:r>
              <a:rPr sz="1400" dirty="0">
                <a:latin typeface="Symbol"/>
                <a:cs typeface="Symbol"/>
              </a:rPr>
              <a:t></a:t>
            </a:r>
            <a:r>
              <a:rPr sz="1400" spc="-20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Berlin Sans FB"/>
                <a:cs typeface="Berlin Sans FB"/>
              </a:rPr>
              <a:t>f(R</a:t>
            </a:r>
            <a:r>
              <a:rPr sz="2400" spc="-15" baseline="-20833" dirty="0">
                <a:latin typeface="Berlin Sans FB"/>
                <a:cs typeface="Berlin Sans FB"/>
              </a:rPr>
              <a:t>i-1</a:t>
            </a:r>
            <a:r>
              <a:rPr sz="2400" spc="-10" dirty="0">
                <a:latin typeface="Berlin Sans FB"/>
                <a:cs typeface="Berlin Sans FB"/>
              </a:rPr>
              <a:t>,K</a:t>
            </a:r>
            <a:r>
              <a:rPr sz="2400" spc="-15" baseline="-20833" dirty="0">
                <a:latin typeface="Berlin Sans FB"/>
                <a:cs typeface="Berlin Sans FB"/>
              </a:rPr>
              <a:t>i</a:t>
            </a:r>
            <a:r>
              <a:rPr sz="2400" spc="-10" dirty="0">
                <a:latin typeface="Berlin Sans FB"/>
                <a:cs typeface="Berlin Sans FB"/>
              </a:rPr>
              <a:t>)</a:t>
            </a:r>
            <a:endParaRPr sz="2400">
              <a:latin typeface="Berlin Sans FB"/>
              <a:cs typeface="Berlin Sans FB"/>
            </a:endParaRPr>
          </a:p>
          <a:p>
            <a:pPr marL="92075">
              <a:lnSpc>
                <a:spcPts val="2780"/>
              </a:lnSpc>
            </a:pPr>
            <a:r>
              <a:rPr sz="2400" dirty="0">
                <a:latin typeface="Berlin Sans FB"/>
                <a:cs typeface="Berlin Sans FB"/>
              </a:rPr>
              <a:t>C =</a:t>
            </a:r>
            <a:r>
              <a:rPr sz="2400" spc="-15" dirty="0">
                <a:latin typeface="Berlin Sans FB"/>
                <a:cs typeface="Berlin Sans FB"/>
              </a:rPr>
              <a:t> </a:t>
            </a:r>
            <a:r>
              <a:rPr sz="2400" spc="-5" dirty="0">
                <a:latin typeface="Berlin Sans FB"/>
                <a:cs typeface="Berlin Sans FB"/>
              </a:rPr>
              <a:t>IP</a:t>
            </a:r>
            <a:r>
              <a:rPr sz="2400" spc="-7" baseline="24305" dirty="0">
                <a:latin typeface="Berlin Sans FB"/>
                <a:cs typeface="Berlin Sans FB"/>
              </a:rPr>
              <a:t>-1</a:t>
            </a:r>
            <a:r>
              <a:rPr sz="2400" spc="-5" dirty="0">
                <a:latin typeface="Berlin Sans FB"/>
                <a:cs typeface="Berlin Sans FB"/>
              </a:rPr>
              <a:t>(R</a:t>
            </a:r>
            <a:r>
              <a:rPr sz="2400" spc="-7" baseline="-20833" dirty="0">
                <a:latin typeface="Berlin Sans FB"/>
                <a:cs typeface="Berlin Sans FB"/>
              </a:rPr>
              <a:t>16</a:t>
            </a:r>
            <a:r>
              <a:rPr sz="2400" spc="-5" dirty="0">
                <a:latin typeface="Berlin Sans FB"/>
                <a:cs typeface="Berlin Sans FB"/>
              </a:rPr>
              <a:t>,L</a:t>
            </a:r>
            <a:r>
              <a:rPr sz="2400" spc="-7" baseline="-20833" dirty="0">
                <a:latin typeface="Berlin Sans FB"/>
                <a:cs typeface="Berlin Sans FB"/>
              </a:rPr>
              <a:t>16</a:t>
            </a:r>
            <a:r>
              <a:rPr sz="2400" spc="-5" dirty="0">
                <a:latin typeface="Berlin Sans FB"/>
                <a:cs typeface="Berlin Sans FB"/>
              </a:rPr>
              <a:t>)</a:t>
            </a:r>
            <a:endParaRPr sz="2400">
              <a:latin typeface="Berlin Sans FB"/>
              <a:cs typeface="Berlin Sans FB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00600" y="4739640"/>
            <a:ext cx="2435860" cy="1038225"/>
          </a:xfrm>
          <a:prstGeom prst="rect">
            <a:avLst/>
          </a:prstGeom>
          <a:solidFill>
            <a:srgbClr val="FFFF66"/>
          </a:solidFill>
        </p:spPr>
        <p:txBody>
          <a:bodyPr vert="horz" wrap="square" lIns="0" tIns="15240" rIns="0" bIns="0" rtlCol="0">
            <a:spAutoFit/>
          </a:bodyPr>
          <a:lstStyle/>
          <a:p>
            <a:pPr marL="92075">
              <a:lnSpc>
                <a:spcPts val="2780"/>
              </a:lnSpc>
              <a:spcBef>
                <a:spcPts val="120"/>
              </a:spcBef>
            </a:pPr>
            <a:r>
              <a:rPr sz="2400" spc="-5" dirty="0">
                <a:latin typeface="Berlin Sans FB"/>
                <a:cs typeface="Berlin Sans FB"/>
              </a:rPr>
              <a:t>64 bit data</a:t>
            </a:r>
            <a:r>
              <a:rPr sz="2400" spc="-45" dirty="0">
                <a:latin typeface="Berlin Sans FB"/>
                <a:cs typeface="Berlin Sans FB"/>
              </a:rPr>
              <a:t> </a:t>
            </a:r>
            <a:r>
              <a:rPr sz="2400" spc="-5" dirty="0">
                <a:latin typeface="Berlin Sans FB"/>
                <a:cs typeface="Berlin Sans FB"/>
              </a:rPr>
              <a:t>block</a:t>
            </a:r>
            <a:endParaRPr sz="2400">
              <a:latin typeface="Berlin Sans FB"/>
              <a:cs typeface="Berlin Sans FB"/>
            </a:endParaRPr>
          </a:p>
          <a:p>
            <a:pPr marL="92075">
              <a:lnSpc>
                <a:spcPts val="2700"/>
              </a:lnSpc>
            </a:pPr>
            <a:r>
              <a:rPr sz="2400" spc="-5" dirty="0">
                <a:latin typeface="Berlin Sans FB"/>
                <a:cs typeface="Berlin Sans FB"/>
              </a:rPr>
              <a:t>56 bit</a:t>
            </a:r>
            <a:r>
              <a:rPr sz="2400" spc="-20" dirty="0">
                <a:latin typeface="Berlin Sans FB"/>
                <a:cs typeface="Berlin Sans FB"/>
              </a:rPr>
              <a:t> </a:t>
            </a:r>
            <a:r>
              <a:rPr sz="2400" spc="-5" dirty="0">
                <a:latin typeface="Berlin Sans FB"/>
                <a:cs typeface="Berlin Sans FB"/>
              </a:rPr>
              <a:t>key</a:t>
            </a:r>
            <a:endParaRPr sz="2400">
              <a:latin typeface="Berlin Sans FB"/>
              <a:cs typeface="Berlin Sans FB"/>
            </a:endParaRPr>
          </a:p>
          <a:p>
            <a:pPr marL="92075">
              <a:lnSpc>
                <a:spcPts val="2080"/>
              </a:lnSpc>
            </a:pPr>
            <a:r>
              <a:rPr sz="1800" dirty="0">
                <a:latin typeface="Times New Roman"/>
                <a:cs typeface="Times New Roman"/>
              </a:rPr>
              <a:t>72.057.594.037.927.936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985837" y="2362200"/>
            <a:ext cx="2066925" cy="2748280"/>
            <a:chOff x="985837" y="2362200"/>
            <a:chExt cx="2066925" cy="2748280"/>
          </a:xfrm>
        </p:grpSpPr>
        <p:sp>
          <p:nvSpPr>
            <p:cNvPr id="6" name="object 6"/>
            <p:cNvSpPr/>
            <p:nvPr/>
          </p:nvSpPr>
          <p:spPr>
            <a:xfrm>
              <a:off x="1021080" y="3124200"/>
              <a:ext cx="1036319" cy="228600"/>
            </a:xfrm>
            <a:custGeom>
              <a:avLst/>
              <a:gdLst/>
              <a:ahLst/>
              <a:cxnLst/>
              <a:rect l="l" t="t" r="r" b="b"/>
              <a:pathLst>
                <a:path w="1036319" h="228600">
                  <a:moveTo>
                    <a:pt x="0" y="228600"/>
                  </a:moveTo>
                  <a:lnTo>
                    <a:pt x="1036319" y="228600"/>
                  </a:lnTo>
                  <a:lnTo>
                    <a:pt x="1036319" y="0"/>
                  </a:lnTo>
                  <a:lnTo>
                    <a:pt x="0" y="0"/>
                  </a:lnTo>
                  <a:lnTo>
                    <a:pt x="0" y="2286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11680" y="3124200"/>
              <a:ext cx="1036319" cy="2286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2011680" y="3124200"/>
              <a:ext cx="1036319" cy="228600"/>
            </a:xfrm>
            <a:custGeom>
              <a:avLst/>
              <a:gdLst/>
              <a:ahLst/>
              <a:cxnLst/>
              <a:rect l="l" t="t" r="r" b="b"/>
              <a:pathLst>
                <a:path w="1036319" h="228600">
                  <a:moveTo>
                    <a:pt x="0" y="228600"/>
                  </a:moveTo>
                  <a:lnTo>
                    <a:pt x="1036319" y="228600"/>
                  </a:lnTo>
                  <a:lnTo>
                    <a:pt x="1036319" y="0"/>
                  </a:lnTo>
                  <a:lnTo>
                    <a:pt x="0" y="0"/>
                  </a:lnTo>
                  <a:lnTo>
                    <a:pt x="0" y="2286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90600" y="2362200"/>
              <a:ext cx="2057400" cy="228600"/>
            </a:xfrm>
            <a:custGeom>
              <a:avLst/>
              <a:gdLst/>
              <a:ahLst/>
              <a:cxnLst/>
              <a:rect l="l" t="t" r="r" b="b"/>
              <a:pathLst>
                <a:path w="2057400" h="228600">
                  <a:moveTo>
                    <a:pt x="2057400" y="0"/>
                  </a:moveTo>
                  <a:lnTo>
                    <a:pt x="0" y="0"/>
                  </a:lnTo>
                  <a:lnTo>
                    <a:pt x="0" y="228600"/>
                  </a:lnTo>
                  <a:lnTo>
                    <a:pt x="2057400" y="228600"/>
                  </a:lnTo>
                  <a:lnTo>
                    <a:pt x="205740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866900" y="2743200"/>
              <a:ext cx="304800" cy="152400"/>
            </a:xfrm>
            <a:custGeom>
              <a:avLst/>
              <a:gdLst/>
              <a:ahLst/>
              <a:cxnLst/>
              <a:rect l="l" t="t" r="r" b="b"/>
              <a:pathLst>
                <a:path w="304800" h="152400">
                  <a:moveTo>
                    <a:pt x="304800" y="0"/>
                  </a:moveTo>
                  <a:lnTo>
                    <a:pt x="0" y="0"/>
                  </a:lnTo>
                  <a:lnTo>
                    <a:pt x="0" y="152400"/>
                  </a:lnTo>
                  <a:lnTo>
                    <a:pt x="304800" y="152400"/>
                  </a:lnTo>
                  <a:lnTo>
                    <a:pt x="304800" y="0"/>
                  </a:lnTo>
                  <a:close/>
                </a:path>
              </a:pathLst>
            </a:custGeom>
            <a:solidFill>
              <a:srgbClr val="CC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866900" y="2743200"/>
              <a:ext cx="304800" cy="152400"/>
            </a:xfrm>
            <a:custGeom>
              <a:avLst/>
              <a:gdLst/>
              <a:ahLst/>
              <a:cxnLst/>
              <a:rect l="l" t="t" r="r" b="b"/>
              <a:pathLst>
                <a:path w="304800" h="152400">
                  <a:moveTo>
                    <a:pt x="0" y="152400"/>
                  </a:moveTo>
                  <a:lnTo>
                    <a:pt x="304800" y="152400"/>
                  </a:lnTo>
                  <a:lnTo>
                    <a:pt x="304800" y="0"/>
                  </a:lnTo>
                  <a:lnTo>
                    <a:pt x="0" y="0"/>
                  </a:lnTo>
                  <a:lnTo>
                    <a:pt x="0" y="1524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990600" y="4876800"/>
              <a:ext cx="2057400" cy="228600"/>
            </a:xfrm>
            <a:custGeom>
              <a:avLst/>
              <a:gdLst/>
              <a:ahLst/>
              <a:cxnLst/>
              <a:rect l="l" t="t" r="r" b="b"/>
              <a:pathLst>
                <a:path w="2057400" h="228600">
                  <a:moveTo>
                    <a:pt x="2057400" y="0"/>
                  </a:moveTo>
                  <a:lnTo>
                    <a:pt x="0" y="0"/>
                  </a:lnTo>
                  <a:lnTo>
                    <a:pt x="0" y="228600"/>
                  </a:lnTo>
                  <a:lnTo>
                    <a:pt x="2057400" y="228600"/>
                  </a:lnTo>
                  <a:lnTo>
                    <a:pt x="2057400" y="0"/>
                  </a:lnTo>
                  <a:close/>
                </a:path>
              </a:pathLst>
            </a:custGeom>
            <a:solidFill>
              <a:srgbClr val="00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990600" y="4876800"/>
              <a:ext cx="2057400" cy="228600"/>
            </a:xfrm>
            <a:custGeom>
              <a:avLst/>
              <a:gdLst/>
              <a:ahLst/>
              <a:cxnLst/>
              <a:rect l="l" t="t" r="r" b="b"/>
              <a:pathLst>
                <a:path w="2057400" h="228600">
                  <a:moveTo>
                    <a:pt x="0" y="228600"/>
                  </a:moveTo>
                  <a:lnTo>
                    <a:pt x="2057400" y="228600"/>
                  </a:lnTo>
                  <a:lnTo>
                    <a:pt x="2057400" y="0"/>
                  </a:lnTo>
                  <a:lnTo>
                    <a:pt x="0" y="0"/>
                  </a:lnTo>
                  <a:lnTo>
                    <a:pt x="0" y="2286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019300" y="4876800"/>
              <a:ext cx="0" cy="228600"/>
            </a:xfrm>
            <a:custGeom>
              <a:avLst/>
              <a:gdLst/>
              <a:ahLst/>
              <a:cxnLst/>
              <a:rect l="l" t="t" r="r" b="b"/>
              <a:pathLst>
                <a:path h="228600">
                  <a:moveTo>
                    <a:pt x="0" y="0"/>
                  </a:moveTo>
                  <a:lnTo>
                    <a:pt x="0" y="22860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358646" y="2680843"/>
            <a:ext cx="16256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latin typeface="Symbol"/>
                <a:cs typeface="Symbol"/>
              </a:rPr>
              <a:t></a:t>
            </a:r>
            <a:endParaRPr sz="1400">
              <a:latin typeface="Symbol"/>
              <a:cs typeface="Symbo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1366837" y="2586037"/>
            <a:ext cx="1304925" cy="542925"/>
            <a:chOff x="1366837" y="2586037"/>
            <a:chExt cx="1304925" cy="542925"/>
          </a:xfrm>
        </p:grpSpPr>
        <p:pic>
          <p:nvPicPr>
            <p:cNvPr id="17" name="object 1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96111" y="2590800"/>
              <a:ext cx="103377" cy="173736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1371600" y="2590800"/>
              <a:ext cx="1295400" cy="533400"/>
            </a:xfrm>
            <a:custGeom>
              <a:avLst/>
              <a:gdLst/>
              <a:ahLst/>
              <a:cxnLst/>
              <a:rect l="l" t="t" r="r" b="b"/>
              <a:pathLst>
                <a:path w="1295400" h="533400">
                  <a:moveTo>
                    <a:pt x="1219200" y="0"/>
                  </a:moveTo>
                  <a:lnTo>
                    <a:pt x="1219200" y="304800"/>
                  </a:lnTo>
                </a:path>
                <a:path w="1295400" h="533400">
                  <a:moveTo>
                    <a:pt x="76200" y="304800"/>
                  </a:moveTo>
                  <a:lnTo>
                    <a:pt x="76200" y="379475"/>
                  </a:lnTo>
                  <a:lnTo>
                    <a:pt x="1219200" y="454151"/>
                  </a:lnTo>
                  <a:lnTo>
                    <a:pt x="1219200" y="528827"/>
                  </a:lnTo>
                </a:path>
                <a:path w="1295400" h="533400">
                  <a:moveTo>
                    <a:pt x="1219200" y="533400"/>
                  </a:moveTo>
                  <a:lnTo>
                    <a:pt x="1295400" y="480060"/>
                  </a:lnTo>
                </a:path>
                <a:path w="1295400" h="533400">
                  <a:moveTo>
                    <a:pt x="1219200" y="533400"/>
                  </a:moveTo>
                  <a:lnTo>
                    <a:pt x="1143000" y="480060"/>
                  </a:lnTo>
                </a:path>
                <a:path w="1295400" h="533400">
                  <a:moveTo>
                    <a:pt x="1219200" y="304800"/>
                  </a:moveTo>
                  <a:lnTo>
                    <a:pt x="1219200" y="377444"/>
                  </a:lnTo>
                  <a:lnTo>
                    <a:pt x="76200" y="450088"/>
                  </a:lnTo>
                  <a:lnTo>
                    <a:pt x="76200" y="522732"/>
                  </a:lnTo>
                </a:path>
                <a:path w="1295400" h="533400">
                  <a:moveTo>
                    <a:pt x="76200" y="533400"/>
                  </a:moveTo>
                  <a:lnTo>
                    <a:pt x="0" y="480060"/>
                  </a:lnTo>
                </a:path>
                <a:path w="1295400" h="533400">
                  <a:moveTo>
                    <a:pt x="76200" y="533400"/>
                  </a:moveTo>
                  <a:lnTo>
                    <a:pt x="152400" y="48006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507236" y="2767711"/>
              <a:ext cx="360045" cy="103505"/>
            </a:xfrm>
            <a:custGeom>
              <a:avLst/>
              <a:gdLst/>
              <a:ahLst/>
              <a:cxnLst/>
              <a:rect l="l" t="t" r="r" b="b"/>
              <a:pathLst>
                <a:path w="360044" h="103505">
                  <a:moveTo>
                    <a:pt x="88645" y="0"/>
                  </a:moveTo>
                  <a:lnTo>
                    <a:pt x="0" y="51688"/>
                  </a:lnTo>
                  <a:lnTo>
                    <a:pt x="88645" y="103377"/>
                  </a:lnTo>
                  <a:lnTo>
                    <a:pt x="92455" y="102362"/>
                  </a:lnTo>
                  <a:lnTo>
                    <a:pt x="96011" y="96265"/>
                  </a:lnTo>
                  <a:lnTo>
                    <a:pt x="94995" y="92455"/>
                  </a:lnTo>
                  <a:lnTo>
                    <a:pt x="35995" y="58038"/>
                  </a:lnTo>
                  <a:lnTo>
                    <a:pt x="12572" y="58038"/>
                  </a:lnTo>
                  <a:lnTo>
                    <a:pt x="12572" y="45338"/>
                  </a:lnTo>
                  <a:lnTo>
                    <a:pt x="35995" y="45338"/>
                  </a:lnTo>
                  <a:lnTo>
                    <a:pt x="94995" y="10922"/>
                  </a:lnTo>
                  <a:lnTo>
                    <a:pt x="96011" y="7112"/>
                  </a:lnTo>
                  <a:lnTo>
                    <a:pt x="92455" y="1015"/>
                  </a:lnTo>
                  <a:lnTo>
                    <a:pt x="88645" y="0"/>
                  </a:lnTo>
                  <a:close/>
                </a:path>
                <a:path w="360044" h="103505">
                  <a:moveTo>
                    <a:pt x="35995" y="45338"/>
                  </a:moveTo>
                  <a:lnTo>
                    <a:pt x="12572" y="45338"/>
                  </a:lnTo>
                  <a:lnTo>
                    <a:pt x="12572" y="58038"/>
                  </a:lnTo>
                  <a:lnTo>
                    <a:pt x="35995" y="58038"/>
                  </a:lnTo>
                  <a:lnTo>
                    <a:pt x="34471" y="57150"/>
                  </a:lnTo>
                  <a:lnTo>
                    <a:pt x="15747" y="57150"/>
                  </a:lnTo>
                  <a:lnTo>
                    <a:pt x="15747" y="46227"/>
                  </a:lnTo>
                  <a:lnTo>
                    <a:pt x="34471" y="46227"/>
                  </a:lnTo>
                  <a:lnTo>
                    <a:pt x="35995" y="45338"/>
                  </a:lnTo>
                  <a:close/>
                </a:path>
                <a:path w="360044" h="103505">
                  <a:moveTo>
                    <a:pt x="359663" y="45338"/>
                  </a:moveTo>
                  <a:lnTo>
                    <a:pt x="35995" y="45338"/>
                  </a:lnTo>
                  <a:lnTo>
                    <a:pt x="25109" y="51688"/>
                  </a:lnTo>
                  <a:lnTo>
                    <a:pt x="35995" y="58038"/>
                  </a:lnTo>
                  <a:lnTo>
                    <a:pt x="359663" y="58038"/>
                  </a:lnTo>
                  <a:lnTo>
                    <a:pt x="359663" y="45338"/>
                  </a:lnTo>
                  <a:close/>
                </a:path>
                <a:path w="360044" h="103505">
                  <a:moveTo>
                    <a:pt x="15747" y="46227"/>
                  </a:moveTo>
                  <a:lnTo>
                    <a:pt x="15747" y="57150"/>
                  </a:lnTo>
                  <a:lnTo>
                    <a:pt x="25109" y="51688"/>
                  </a:lnTo>
                  <a:lnTo>
                    <a:pt x="15747" y="46227"/>
                  </a:lnTo>
                  <a:close/>
                </a:path>
                <a:path w="360044" h="103505">
                  <a:moveTo>
                    <a:pt x="25109" y="51688"/>
                  </a:moveTo>
                  <a:lnTo>
                    <a:pt x="15747" y="57150"/>
                  </a:lnTo>
                  <a:lnTo>
                    <a:pt x="34471" y="57150"/>
                  </a:lnTo>
                  <a:lnTo>
                    <a:pt x="25109" y="51688"/>
                  </a:lnTo>
                  <a:close/>
                </a:path>
                <a:path w="360044" h="103505">
                  <a:moveTo>
                    <a:pt x="34471" y="46227"/>
                  </a:moveTo>
                  <a:lnTo>
                    <a:pt x="15747" y="46227"/>
                  </a:lnTo>
                  <a:lnTo>
                    <a:pt x="25109" y="51688"/>
                  </a:lnTo>
                  <a:lnTo>
                    <a:pt x="34471" y="4622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943100" y="2667000"/>
              <a:ext cx="384175" cy="76200"/>
            </a:xfrm>
            <a:custGeom>
              <a:avLst/>
              <a:gdLst/>
              <a:ahLst/>
              <a:cxnLst/>
              <a:rect l="l" t="t" r="r" b="b"/>
              <a:pathLst>
                <a:path w="384175" h="76200">
                  <a:moveTo>
                    <a:pt x="384048" y="0"/>
                  </a:moveTo>
                  <a:lnTo>
                    <a:pt x="79248" y="0"/>
                  </a:lnTo>
                  <a:lnTo>
                    <a:pt x="79248" y="76200"/>
                  </a:lnTo>
                </a:path>
                <a:path w="384175" h="76200">
                  <a:moveTo>
                    <a:pt x="76200" y="76200"/>
                  </a:moveTo>
                  <a:lnTo>
                    <a:pt x="152400" y="22860"/>
                  </a:lnTo>
                </a:path>
                <a:path w="384175" h="76200">
                  <a:moveTo>
                    <a:pt x="76200" y="76200"/>
                  </a:moveTo>
                  <a:lnTo>
                    <a:pt x="0" y="2286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1968245" y="2720085"/>
            <a:ext cx="5905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latin typeface="Berlin Sans FB"/>
                <a:cs typeface="Berlin Sans FB"/>
              </a:rPr>
              <a:t>f</a:t>
            </a:r>
            <a:endParaRPr sz="900">
              <a:latin typeface="Berlin Sans FB"/>
              <a:cs typeface="Berlin Sans FB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323845" y="2593085"/>
            <a:ext cx="16637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latin typeface="Berlin Sans FB"/>
                <a:cs typeface="Berlin Sans FB"/>
              </a:rPr>
              <a:t>K</a:t>
            </a:r>
            <a:r>
              <a:rPr sz="900" baseline="-18518" dirty="0">
                <a:latin typeface="Berlin Sans FB"/>
                <a:cs typeface="Berlin Sans FB"/>
              </a:rPr>
              <a:t>1</a:t>
            </a:r>
            <a:endParaRPr sz="900" baseline="-18518">
              <a:latin typeface="Berlin Sans FB"/>
              <a:cs typeface="Berlin Sans FB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2173223" y="2767710"/>
            <a:ext cx="417830" cy="103505"/>
          </a:xfrm>
          <a:custGeom>
            <a:avLst/>
            <a:gdLst/>
            <a:ahLst/>
            <a:cxnLst/>
            <a:rect l="l" t="t" r="r" b="b"/>
            <a:pathLst>
              <a:path w="417830" h="103505">
                <a:moveTo>
                  <a:pt x="88645" y="0"/>
                </a:moveTo>
                <a:lnTo>
                  <a:pt x="0" y="51688"/>
                </a:lnTo>
                <a:lnTo>
                  <a:pt x="88645" y="103377"/>
                </a:lnTo>
                <a:lnTo>
                  <a:pt x="92456" y="102362"/>
                </a:lnTo>
                <a:lnTo>
                  <a:pt x="96012" y="96265"/>
                </a:lnTo>
                <a:lnTo>
                  <a:pt x="94995" y="92455"/>
                </a:lnTo>
                <a:lnTo>
                  <a:pt x="35995" y="58038"/>
                </a:lnTo>
                <a:lnTo>
                  <a:pt x="12573" y="58038"/>
                </a:lnTo>
                <a:lnTo>
                  <a:pt x="12573" y="45338"/>
                </a:lnTo>
                <a:lnTo>
                  <a:pt x="35995" y="45338"/>
                </a:lnTo>
                <a:lnTo>
                  <a:pt x="94995" y="10922"/>
                </a:lnTo>
                <a:lnTo>
                  <a:pt x="96012" y="7112"/>
                </a:lnTo>
                <a:lnTo>
                  <a:pt x="92456" y="1015"/>
                </a:lnTo>
                <a:lnTo>
                  <a:pt x="88645" y="0"/>
                </a:lnTo>
                <a:close/>
              </a:path>
              <a:path w="417830" h="103505">
                <a:moveTo>
                  <a:pt x="35995" y="45338"/>
                </a:moveTo>
                <a:lnTo>
                  <a:pt x="12573" y="45338"/>
                </a:lnTo>
                <a:lnTo>
                  <a:pt x="12573" y="58038"/>
                </a:lnTo>
                <a:lnTo>
                  <a:pt x="35995" y="58038"/>
                </a:lnTo>
                <a:lnTo>
                  <a:pt x="34471" y="57150"/>
                </a:lnTo>
                <a:lnTo>
                  <a:pt x="15748" y="57150"/>
                </a:lnTo>
                <a:lnTo>
                  <a:pt x="15748" y="46227"/>
                </a:lnTo>
                <a:lnTo>
                  <a:pt x="34471" y="46227"/>
                </a:lnTo>
                <a:lnTo>
                  <a:pt x="35995" y="45338"/>
                </a:lnTo>
                <a:close/>
              </a:path>
              <a:path w="417830" h="103505">
                <a:moveTo>
                  <a:pt x="417575" y="45338"/>
                </a:moveTo>
                <a:lnTo>
                  <a:pt x="35995" y="45338"/>
                </a:lnTo>
                <a:lnTo>
                  <a:pt x="25109" y="51688"/>
                </a:lnTo>
                <a:lnTo>
                  <a:pt x="35995" y="58038"/>
                </a:lnTo>
                <a:lnTo>
                  <a:pt x="417575" y="58038"/>
                </a:lnTo>
                <a:lnTo>
                  <a:pt x="417575" y="45338"/>
                </a:lnTo>
                <a:close/>
              </a:path>
              <a:path w="417830" h="103505">
                <a:moveTo>
                  <a:pt x="15748" y="46227"/>
                </a:moveTo>
                <a:lnTo>
                  <a:pt x="15748" y="57150"/>
                </a:lnTo>
                <a:lnTo>
                  <a:pt x="25109" y="51688"/>
                </a:lnTo>
                <a:lnTo>
                  <a:pt x="15748" y="46227"/>
                </a:lnTo>
                <a:close/>
              </a:path>
              <a:path w="417830" h="103505">
                <a:moveTo>
                  <a:pt x="25109" y="51688"/>
                </a:moveTo>
                <a:lnTo>
                  <a:pt x="15748" y="57150"/>
                </a:lnTo>
                <a:lnTo>
                  <a:pt x="34471" y="57150"/>
                </a:lnTo>
                <a:lnTo>
                  <a:pt x="25109" y="51688"/>
                </a:lnTo>
                <a:close/>
              </a:path>
              <a:path w="417830" h="103505">
                <a:moveTo>
                  <a:pt x="34471" y="46227"/>
                </a:moveTo>
                <a:lnTo>
                  <a:pt x="15748" y="46227"/>
                </a:lnTo>
                <a:lnTo>
                  <a:pt x="25109" y="51688"/>
                </a:lnTo>
                <a:lnTo>
                  <a:pt x="34471" y="4622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990600" y="1600200"/>
            <a:ext cx="2057400" cy="228600"/>
          </a:xfrm>
          <a:prstGeom prst="rect">
            <a:avLst/>
          </a:prstGeom>
          <a:solidFill>
            <a:srgbClr val="FF0000"/>
          </a:solidFill>
          <a:ln w="9144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R="635" algn="ctr">
              <a:lnSpc>
                <a:spcPts val="1335"/>
              </a:lnSpc>
            </a:pPr>
            <a:r>
              <a:rPr sz="1200" dirty="0">
                <a:latin typeface="Berlin Sans FB"/>
                <a:cs typeface="Berlin Sans FB"/>
              </a:rPr>
              <a:t>P </a:t>
            </a:r>
            <a:r>
              <a:rPr sz="1200" spc="-5" dirty="0">
                <a:latin typeface="Berlin Sans FB"/>
                <a:cs typeface="Berlin Sans FB"/>
              </a:rPr>
              <a:t>(64</a:t>
            </a:r>
            <a:r>
              <a:rPr sz="1200" dirty="0">
                <a:latin typeface="Berlin Sans FB"/>
                <a:cs typeface="Berlin Sans FB"/>
              </a:rPr>
              <a:t> </a:t>
            </a:r>
            <a:r>
              <a:rPr sz="1200" spc="-5" dirty="0">
                <a:latin typeface="Berlin Sans FB"/>
                <a:cs typeface="Berlin Sans FB"/>
              </a:rPr>
              <a:t>bits)</a:t>
            </a:r>
            <a:endParaRPr sz="1200">
              <a:latin typeface="Berlin Sans FB"/>
              <a:cs typeface="Berlin Sans FB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1900237" y="1828800"/>
            <a:ext cx="238125" cy="533400"/>
            <a:chOff x="1900237" y="1828800"/>
            <a:chExt cx="238125" cy="533400"/>
          </a:xfrm>
        </p:grpSpPr>
        <p:sp>
          <p:nvSpPr>
            <p:cNvPr id="26" name="object 26"/>
            <p:cNvSpPr/>
            <p:nvPr/>
          </p:nvSpPr>
          <p:spPr>
            <a:xfrm>
              <a:off x="1905000" y="1981200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228600" h="228600">
                  <a:moveTo>
                    <a:pt x="114300" y="0"/>
                  </a:moveTo>
                  <a:lnTo>
                    <a:pt x="69812" y="8983"/>
                  </a:lnTo>
                  <a:lnTo>
                    <a:pt x="33480" y="33480"/>
                  </a:lnTo>
                  <a:lnTo>
                    <a:pt x="8983" y="69812"/>
                  </a:lnTo>
                  <a:lnTo>
                    <a:pt x="0" y="114300"/>
                  </a:lnTo>
                  <a:lnTo>
                    <a:pt x="8983" y="158787"/>
                  </a:lnTo>
                  <a:lnTo>
                    <a:pt x="33480" y="195119"/>
                  </a:lnTo>
                  <a:lnTo>
                    <a:pt x="69812" y="219616"/>
                  </a:lnTo>
                  <a:lnTo>
                    <a:pt x="114300" y="228600"/>
                  </a:lnTo>
                  <a:lnTo>
                    <a:pt x="158787" y="219616"/>
                  </a:lnTo>
                  <a:lnTo>
                    <a:pt x="195119" y="195119"/>
                  </a:lnTo>
                  <a:lnTo>
                    <a:pt x="219616" y="158787"/>
                  </a:lnTo>
                  <a:lnTo>
                    <a:pt x="228600" y="114300"/>
                  </a:lnTo>
                  <a:lnTo>
                    <a:pt x="219616" y="69812"/>
                  </a:lnTo>
                  <a:lnTo>
                    <a:pt x="195119" y="33480"/>
                  </a:lnTo>
                  <a:lnTo>
                    <a:pt x="158787" y="8983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FFFF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1905000" y="1981200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228600" h="228600">
                  <a:moveTo>
                    <a:pt x="0" y="114300"/>
                  </a:moveTo>
                  <a:lnTo>
                    <a:pt x="8983" y="69812"/>
                  </a:lnTo>
                  <a:lnTo>
                    <a:pt x="33480" y="33480"/>
                  </a:lnTo>
                  <a:lnTo>
                    <a:pt x="69812" y="8983"/>
                  </a:lnTo>
                  <a:lnTo>
                    <a:pt x="114300" y="0"/>
                  </a:lnTo>
                  <a:lnTo>
                    <a:pt x="158787" y="8983"/>
                  </a:lnTo>
                  <a:lnTo>
                    <a:pt x="195119" y="33480"/>
                  </a:lnTo>
                  <a:lnTo>
                    <a:pt x="219616" y="69812"/>
                  </a:lnTo>
                  <a:lnTo>
                    <a:pt x="228600" y="114300"/>
                  </a:lnTo>
                  <a:lnTo>
                    <a:pt x="219616" y="158787"/>
                  </a:lnTo>
                  <a:lnTo>
                    <a:pt x="195119" y="195119"/>
                  </a:lnTo>
                  <a:lnTo>
                    <a:pt x="158787" y="219616"/>
                  </a:lnTo>
                  <a:lnTo>
                    <a:pt x="114300" y="228600"/>
                  </a:lnTo>
                  <a:lnTo>
                    <a:pt x="69812" y="219616"/>
                  </a:lnTo>
                  <a:lnTo>
                    <a:pt x="33480" y="195119"/>
                  </a:lnTo>
                  <a:lnTo>
                    <a:pt x="8983" y="158787"/>
                  </a:lnTo>
                  <a:lnTo>
                    <a:pt x="0" y="1143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967611" y="1828799"/>
              <a:ext cx="103505" cy="533400"/>
            </a:xfrm>
            <a:custGeom>
              <a:avLst/>
              <a:gdLst/>
              <a:ahLst/>
              <a:cxnLst/>
              <a:rect l="l" t="t" r="r" b="b"/>
              <a:pathLst>
                <a:path w="103505" h="533400">
                  <a:moveTo>
                    <a:pt x="103378" y="444754"/>
                  </a:moveTo>
                  <a:lnTo>
                    <a:pt x="102362" y="440944"/>
                  </a:lnTo>
                  <a:lnTo>
                    <a:pt x="96266" y="437388"/>
                  </a:lnTo>
                  <a:lnTo>
                    <a:pt x="92456" y="438404"/>
                  </a:lnTo>
                  <a:lnTo>
                    <a:pt x="58039" y="497408"/>
                  </a:lnTo>
                  <a:lnTo>
                    <a:pt x="58039" y="381000"/>
                  </a:lnTo>
                  <a:lnTo>
                    <a:pt x="45339" y="381000"/>
                  </a:lnTo>
                  <a:lnTo>
                    <a:pt x="45339" y="497408"/>
                  </a:lnTo>
                  <a:lnTo>
                    <a:pt x="10922" y="438404"/>
                  </a:lnTo>
                  <a:lnTo>
                    <a:pt x="7112" y="437388"/>
                  </a:lnTo>
                  <a:lnTo>
                    <a:pt x="1016" y="440944"/>
                  </a:lnTo>
                  <a:lnTo>
                    <a:pt x="0" y="444754"/>
                  </a:lnTo>
                  <a:lnTo>
                    <a:pt x="51689" y="533400"/>
                  </a:lnTo>
                  <a:lnTo>
                    <a:pt x="59016" y="520827"/>
                  </a:lnTo>
                  <a:lnTo>
                    <a:pt x="103378" y="444754"/>
                  </a:lnTo>
                  <a:close/>
                </a:path>
                <a:path w="103505" h="533400">
                  <a:moveTo>
                    <a:pt x="103378" y="63754"/>
                  </a:moveTo>
                  <a:lnTo>
                    <a:pt x="102362" y="59944"/>
                  </a:lnTo>
                  <a:lnTo>
                    <a:pt x="96266" y="56388"/>
                  </a:lnTo>
                  <a:lnTo>
                    <a:pt x="92456" y="57404"/>
                  </a:lnTo>
                  <a:lnTo>
                    <a:pt x="58039" y="116408"/>
                  </a:lnTo>
                  <a:lnTo>
                    <a:pt x="58039" y="0"/>
                  </a:lnTo>
                  <a:lnTo>
                    <a:pt x="45339" y="0"/>
                  </a:lnTo>
                  <a:lnTo>
                    <a:pt x="45339" y="116408"/>
                  </a:lnTo>
                  <a:lnTo>
                    <a:pt x="10922" y="57404"/>
                  </a:lnTo>
                  <a:lnTo>
                    <a:pt x="7112" y="56388"/>
                  </a:lnTo>
                  <a:lnTo>
                    <a:pt x="1016" y="59944"/>
                  </a:lnTo>
                  <a:lnTo>
                    <a:pt x="0" y="63754"/>
                  </a:lnTo>
                  <a:lnTo>
                    <a:pt x="51689" y="152400"/>
                  </a:lnTo>
                  <a:lnTo>
                    <a:pt x="59016" y="139827"/>
                  </a:lnTo>
                  <a:lnTo>
                    <a:pt x="103378" y="6375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1968245" y="1983486"/>
            <a:ext cx="13589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5" dirty="0">
                <a:latin typeface="Berlin Sans FB"/>
                <a:cs typeface="Berlin Sans FB"/>
              </a:rPr>
              <a:t>IP</a:t>
            </a:r>
            <a:endParaRPr sz="1000">
              <a:latin typeface="Berlin Sans FB"/>
              <a:cs typeface="Berlin Sans FB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990600" y="2362200"/>
            <a:ext cx="1028700" cy="228600"/>
          </a:xfrm>
          <a:prstGeom prst="rect">
            <a:avLst/>
          </a:prstGeom>
          <a:solidFill>
            <a:srgbClr val="FF0000"/>
          </a:solidFill>
          <a:ln w="9144">
            <a:solidFill>
              <a:srgbClr val="000000"/>
            </a:solidFill>
          </a:ln>
        </p:spPr>
        <p:txBody>
          <a:bodyPr vert="horz" wrap="square" lIns="0" tIns="14605" rIns="0" bIns="0" rtlCol="0">
            <a:spAutoFit/>
          </a:bodyPr>
          <a:lstStyle/>
          <a:p>
            <a:pPr marR="142875" algn="ctr">
              <a:lnSpc>
                <a:spcPct val="100000"/>
              </a:lnSpc>
              <a:spcBef>
                <a:spcPts val="115"/>
              </a:spcBef>
            </a:pPr>
            <a:r>
              <a:rPr sz="1000" spc="5" dirty="0">
                <a:latin typeface="Berlin Sans FB"/>
                <a:cs typeface="Berlin Sans FB"/>
              </a:rPr>
              <a:t>L</a:t>
            </a:r>
            <a:r>
              <a:rPr sz="975" spc="7" baseline="-21367" dirty="0">
                <a:latin typeface="Berlin Sans FB"/>
                <a:cs typeface="Berlin Sans FB"/>
              </a:rPr>
              <a:t>0</a:t>
            </a:r>
            <a:endParaRPr sz="975" baseline="-21367">
              <a:latin typeface="Berlin Sans FB"/>
              <a:cs typeface="Berlin Sans FB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2019300" y="2362200"/>
            <a:ext cx="1028700" cy="228600"/>
          </a:xfrm>
          <a:prstGeom prst="rect">
            <a:avLst/>
          </a:prstGeom>
          <a:solidFill>
            <a:srgbClr val="FF0000"/>
          </a:solidFill>
          <a:ln w="9144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121920" algn="ctr">
              <a:lnSpc>
                <a:spcPct val="100000"/>
              </a:lnSpc>
              <a:spcBef>
                <a:spcPts val="125"/>
              </a:spcBef>
            </a:pPr>
            <a:r>
              <a:rPr sz="1000" dirty="0">
                <a:latin typeface="Berlin Sans FB"/>
                <a:cs typeface="Berlin Sans FB"/>
              </a:rPr>
              <a:t>R</a:t>
            </a:r>
            <a:r>
              <a:rPr sz="975" baseline="-21367" dirty="0">
                <a:latin typeface="Berlin Sans FB"/>
                <a:cs typeface="Berlin Sans FB"/>
              </a:rPr>
              <a:t>0</a:t>
            </a:r>
            <a:endParaRPr sz="975" baseline="-21367">
              <a:latin typeface="Berlin Sans FB"/>
              <a:cs typeface="Berlin Sans FB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025652" y="3128772"/>
            <a:ext cx="1004569" cy="219710"/>
          </a:xfrm>
          <a:prstGeom prst="rect">
            <a:avLst/>
          </a:prstGeom>
          <a:solidFill>
            <a:srgbClr val="FF0000"/>
          </a:solidFill>
        </p:spPr>
        <p:txBody>
          <a:bodyPr vert="horz" wrap="square" lIns="0" tIns="10160" rIns="0" bIns="0" rtlCol="0">
            <a:spAutoFit/>
          </a:bodyPr>
          <a:lstStyle/>
          <a:p>
            <a:pPr marR="216535" algn="ctr">
              <a:lnSpc>
                <a:spcPct val="100000"/>
              </a:lnSpc>
              <a:spcBef>
                <a:spcPts val="80"/>
              </a:spcBef>
            </a:pPr>
            <a:r>
              <a:rPr sz="1000" dirty="0">
                <a:latin typeface="Berlin Sans FB"/>
                <a:cs typeface="Berlin Sans FB"/>
              </a:rPr>
              <a:t>L</a:t>
            </a:r>
            <a:r>
              <a:rPr sz="975" baseline="-21367" dirty="0">
                <a:latin typeface="Berlin Sans FB"/>
                <a:cs typeface="Berlin Sans FB"/>
              </a:rPr>
              <a:t>1</a:t>
            </a:r>
            <a:endParaRPr sz="975" baseline="-21367">
              <a:latin typeface="Berlin Sans FB"/>
              <a:cs typeface="Berlin Sans FB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2013711" y="3128263"/>
            <a:ext cx="105537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9375" algn="ctr">
              <a:lnSpc>
                <a:spcPct val="100000"/>
              </a:lnSpc>
              <a:spcBef>
                <a:spcPts val="95"/>
              </a:spcBef>
            </a:pPr>
            <a:r>
              <a:rPr sz="1000" spc="-5" dirty="0">
                <a:latin typeface="Berlin Sans FB"/>
                <a:cs typeface="Berlin Sans FB"/>
              </a:rPr>
              <a:t>R</a:t>
            </a:r>
            <a:r>
              <a:rPr sz="975" spc="-7" baseline="-21367" dirty="0">
                <a:latin typeface="Berlin Sans FB"/>
                <a:cs typeface="Berlin Sans FB"/>
              </a:rPr>
              <a:t>1</a:t>
            </a:r>
            <a:endParaRPr sz="975" baseline="-21367">
              <a:latin typeface="Berlin Sans FB"/>
              <a:cs typeface="Berlin Sans FB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1862137" y="3500437"/>
            <a:ext cx="314325" cy="161925"/>
            <a:chOff x="1862137" y="3500437"/>
            <a:chExt cx="314325" cy="161925"/>
          </a:xfrm>
        </p:grpSpPr>
        <p:sp>
          <p:nvSpPr>
            <p:cNvPr id="35" name="object 35"/>
            <p:cNvSpPr/>
            <p:nvPr/>
          </p:nvSpPr>
          <p:spPr>
            <a:xfrm>
              <a:off x="1866900" y="3505200"/>
              <a:ext cx="304800" cy="152400"/>
            </a:xfrm>
            <a:custGeom>
              <a:avLst/>
              <a:gdLst/>
              <a:ahLst/>
              <a:cxnLst/>
              <a:rect l="l" t="t" r="r" b="b"/>
              <a:pathLst>
                <a:path w="304800" h="152400">
                  <a:moveTo>
                    <a:pt x="304800" y="0"/>
                  </a:moveTo>
                  <a:lnTo>
                    <a:pt x="0" y="0"/>
                  </a:lnTo>
                  <a:lnTo>
                    <a:pt x="0" y="152400"/>
                  </a:lnTo>
                  <a:lnTo>
                    <a:pt x="304800" y="152400"/>
                  </a:lnTo>
                  <a:lnTo>
                    <a:pt x="304800" y="0"/>
                  </a:lnTo>
                  <a:close/>
                </a:path>
              </a:pathLst>
            </a:custGeom>
            <a:solidFill>
              <a:srgbClr val="CC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1866900" y="3505200"/>
              <a:ext cx="304800" cy="152400"/>
            </a:xfrm>
            <a:custGeom>
              <a:avLst/>
              <a:gdLst/>
              <a:ahLst/>
              <a:cxnLst/>
              <a:rect l="l" t="t" r="r" b="b"/>
              <a:pathLst>
                <a:path w="304800" h="152400">
                  <a:moveTo>
                    <a:pt x="0" y="152400"/>
                  </a:moveTo>
                  <a:lnTo>
                    <a:pt x="304800" y="152400"/>
                  </a:lnTo>
                  <a:lnTo>
                    <a:pt x="304800" y="0"/>
                  </a:lnTo>
                  <a:lnTo>
                    <a:pt x="0" y="0"/>
                  </a:lnTo>
                  <a:lnTo>
                    <a:pt x="0" y="1524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1358646" y="3442842"/>
            <a:ext cx="16256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latin typeface="Symbol"/>
                <a:cs typeface="Symbol"/>
              </a:rPr>
              <a:t></a:t>
            </a:r>
            <a:endParaRPr sz="1400">
              <a:latin typeface="Symbol"/>
              <a:cs typeface="Symbol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1366837" y="3348037"/>
            <a:ext cx="1304925" cy="542925"/>
            <a:chOff x="1366837" y="3348037"/>
            <a:chExt cx="1304925" cy="542925"/>
          </a:xfrm>
        </p:grpSpPr>
        <p:pic>
          <p:nvPicPr>
            <p:cNvPr id="39" name="object 3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96111" y="3352800"/>
              <a:ext cx="103377" cy="173736"/>
            </a:xfrm>
            <a:prstGeom prst="rect">
              <a:avLst/>
            </a:prstGeom>
          </p:spPr>
        </p:pic>
        <p:sp>
          <p:nvSpPr>
            <p:cNvPr id="40" name="object 40"/>
            <p:cNvSpPr/>
            <p:nvPr/>
          </p:nvSpPr>
          <p:spPr>
            <a:xfrm>
              <a:off x="1371600" y="3352800"/>
              <a:ext cx="1295400" cy="533400"/>
            </a:xfrm>
            <a:custGeom>
              <a:avLst/>
              <a:gdLst/>
              <a:ahLst/>
              <a:cxnLst/>
              <a:rect l="l" t="t" r="r" b="b"/>
              <a:pathLst>
                <a:path w="1295400" h="533400">
                  <a:moveTo>
                    <a:pt x="1219200" y="0"/>
                  </a:moveTo>
                  <a:lnTo>
                    <a:pt x="1219200" y="304800"/>
                  </a:lnTo>
                </a:path>
                <a:path w="1295400" h="533400">
                  <a:moveTo>
                    <a:pt x="76200" y="304800"/>
                  </a:moveTo>
                  <a:lnTo>
                    <a:pt x="76200" y="379475"/>
                  </a:lnTo>
                  <a:lnTo>
                    <a:pt x="1219200" y="454151"/>
                  </a:lnTo>
                  <a:lnTo>
                    <a:pt x="1219200" y="528827"/>
                  </a:lnTo>
                </a:path>
                <a:path w="1295400" h="533400">
                  <a:moveTo>
                    <a:pt x="1219200" y="533400"/>
                  </a:moveTo>
                  <a:lnTo>
                    <a:pt x="1295400" y="480060"/>
                  </a:lnTo>
                </a:path>
                <a:path w="1295400" h="533400">
                  <a:moveTo>
                    <a:pt x="1219200" y="533400"/>
                  </a:moveTo>
                  <a:lnTo>
                    <a:pt x="1143000" y="480060"/>
                  </a:lnTo>
                </a:path>
                <a:path w="1295400" h="533400">
                  <a:moveTo>
                    <a:pt x="1219200" y="304800"/>
                  </a:moveTo>
                  <a:lnTo>
                    <a:pt x="1219200" y="377444"/>
                  </a:lnTo>
                  <a:lnTo>
                    <a:pt x="76200" y="450088"/>
                  </a:lnTo>
                  <a:lnTo>
                    <a:pt x="76200" y="522731"/>
                  </a:lnTo>
                </a:path>
                <a:path w="1295400" h="533400">
                  <a:moveTo>
                    <a:pt x="76200" y="533400"/>
                  </a:moveTo>
                  <a:lnTo>
                    <a:pt x="0" y="480060"/>
                  </a:lnTo>
                </a:path>
                <a:path w="1295400" h="533400">
                  <a:moveTo>
                    <a:pt x="76200" y="533400"/>
                  </a:moveTo>
                  <a:lnTo>
                    <a:pt x="152400" y="48006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1507236" y="3529711"/>
              <a:ext cx="360045" cy="103505"/>
            </a:xfrm>
            <a:custGeom>
              <a:avLst/>
              <a:gdLst/>
              <a:ahLst/>
              <a:cxnLst/>
              <a:rect l="l" t="t" r="r" b="b"/>
              <a:pathLst>
                <a:path w="360044" h="103504">
                  <a:moveTo>
                    <a:pt x="88645" y="0"/>
                  </a:moveTo>
                  <a:lnTo>
                    <a:pt x="0" y="51688"/>
                  </a:lnTo>
                  <a:lnTo>
                    <a:pt x="88645" y="103377"/>
                  </a:lnTo>
                  <a:lnTo>
                    <a:pt x="92455" y="102362"/>
                  </a:lnTo>
                  <a:lnTo>
                    <a:pt x="96011" y="96265"/>
                  </a:lnTo>
                  <a:lnTo>
                    <a:pt x="94995" y="92456"/>
                  </a:lnTo>
                  <a:lnTo>
                    <a:pt x="35995" y="58038"/>
                  </a:lnTo>
                  <a:lnTo>
                    <a:pt x="12572" y="58038"/>
                  </a:lnTo>
                  <a:lnTo>
                    <a:pt x="12572" y="45338"/>
                  </a:lnTo>
                  <a:lnTo>
                    <a:pt x="35995" y="45338"/>
                  </a:lnTo>
                  <a:lnTo>
                    <a:pt x="94995" y="10922"/>
                  </a:lnTo>
                  <a:lnTo>
                    <a:pt x="96011" y="7112"/>
                  </a:lnTo>
                  <a:lnTo>
                    <a:pt x="92455" y="1015"/>
                  </a:lnTo>
                  <a:lnTo>
                    <a:pt x="88645" y="0"/>
                  </a:lnTo>
                  <a:close/>
                </a:path>
                <a:path w="360044" h="103504">
                  <a:moveTo>
                    <a:pt x="35995" y="45338"/>
                  </a:moveTo>
                  <a:lnTo>
                    <a:pt x="12572" y="45338"/>
                  </a:lnTo>
                  <a:lnTo>
                    <a:pt x="12572" y="58038"/>
                  </a:lnTo>
                  <a:lnTo>
                    <a:pt x="35995" y="58038"/>
                  </a:lnTo>
                  <a:lnTo>
                    <a:pt x="34471" y="57150"/>
                  </a:lnTo>
                  <a:lnTo>
                    <a:pt x="15747" y="57150"/>
                  </a:lnTo>
                  <a:lnTo>
                    <a:pt x="15747" y="46227"/>
                  </a:lnTo>
                  <a:lnTo>
                    <a:pt x="34471" y="46227"/>
                  </a:lnTo>
                  <a:lnTo>
                    <a:pt x="35995" y="45338"/>
                  </a:lnTo>
                  <a:close/>
                </a:path>
                <a:path w="360044" h="103504">
                  <a:moveTo>
                    <a:pt x="359663" y="45338"/>
                  </a:moveTo>
                  <a:lnTo>
                    <a:pt x="35995" y="45338"/>
                  </a:lnTo>
                  <a:lnTo>
                    <a:pt x="25109" y="51688"/>
                  </a:lnTo>
                  <a:lnTo>
                    <a:pt x="35995" y="58038"/>
                  </a:lnTo>
                  <a:lnTo>
                    <a:pt x="359663" y="58038"/>
                  </a:lnTo>
                  <a:lnTo>
                    <a:pt x="359663" y="45338"/>
                  </a:lnTo>
                  <a:close/>
                </a:path>
                <a:path w="360044" h="103504">
                  <a:moveTo>
                    <a:pt x="15747" y="46227"/>
                  </a:moveTo>
                  <a:lnTo>
                    <a:pt x="15747" y="57150"/>
                  </a:lnTo>
                  <a:lnTo>
                    <a:pt x="25109" y="51688"/>
                  </a:lnTo>
                  <a:lnTo>
                    <a:pt x="15747" y="46227"/>
                  </a:lnTo>
                  <a:close/>
                </a:path>
                <a:path w="360044" h="103504">
                  <a:moveTo>
                    <a:pt x="25109" y="51688"/>
                  </a:moveTo>
                  <a:lnTo>
                    <a:pt x="15747" y="57150"/>
                  </a:lnTo>
                  <a:lnTo>
                    <a:pt x="34471" y="57150"/>
                  </a:lnTo>
                  <a:lnTo>
                    <a:pt x="25109" y="51688"/>
                  </a:lnTo>
                  <a:close/>
                </a:path>
                <a:path w="360044" h="103504">
                  <a:moveTo>
                    <a:pt x="34471" y="46227"/>
                  </a:moveTo>
                  <a:lnTo>
                    <a:pt x="15747" y="46227"/>
                  </a:lnTo>
                  <a:lnTo>
                    <a:pt x="25109" y="51688"/>
                  </a:lnTo>
                  <a:lnTo>
                    <a:pt x="34471" y="4622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1943100" y="3429000"/>
              <a:ext cx="384175" cy="76200"/>
            </a:xfrm>
            <a:custGeom>
              <a:avLst/>
              <a:gdLst/>
              <a:ahLst/>
              <a:cxnLst/>
              <a:rect l="l" t="t" r="r" b="b"/>
              <a:pathLst>
                <a:path w="384175" h="76200">
                  <a:moveTo>
                    <a:pt x="384048" y="0"/>
                  </a:moveTo>
                  <a:lnTo>
                    <a:pt x="79248" y="0"/>
                  </a:lnTo>
                  <a:lnTo>
                    <a:pt x="79248" y="76200"/>
                  </a:lnTo>
                </a:path>
                <a:path w="384175" h="76200">
                  <a:moveTo>
                    <a:pt x="76200" y="76200"/>
                  </a:moveTo>
                  <a:lnTo>
                    <a:pt x="152400" y="22860"/>
                  </a:lnTo>
                </a:path>
                <a:path w="384175" h="76200">
                  <a:moveTo>
                    <a:pt x="76200" y="76200"/>
                  </a:moveTo>
                  <a:lnTo>
                    <a:pt x="0" y="2286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3" name="object 43"/>
          <p:cNvSpPr txBox="1"/>
          <p:nvPr/>
        </p:nvSpPr>
        <p:spPr>
          <a:xfrm>
            <a:off x="1968245" y="3482467"/>
            <a:ext cx="5905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latin typeface="Berlin Sans FB"/>
                <a:cs typeface="Berlin Sans FB"/>
              </a:rPr>
              <a:t>f</a:t>
            </a:r>
            <a:endParaRPr sz="900">
              <a:latin typeface="Berlin Sans FB"/>
              <a:cs typeface="Berlin Sans FB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2323845" y="3355340"/>
            <a:ext cx="18224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latin typeface="Berlin Sans FB"/>
                <a:cs typeface="Berlin Sans FB"/>
              </a:rPr>
              <a:t>K</a:t>
            </a:r>
            <a:r>
              <a:rPr sz="900" baseline="-18518" dirty="0">
                <a:latin typeface="Berlin Sans FB"/>
                <a:cs typeface="Berlin Sans FB"/>
              </a:rPr>
              <a:t>2</a:t>
            </a:r>
            <a:endParaRPr sz="900" baseline="-18518">
              <a:latin typeface="Berlin Sans FB"/>
              <a:cs typeface="Berlin Sans FB"/>
            </a:endParaRPr>
          </a:p>
        </p:txBody>
      </p:sp>
      <p:grpSp>
        <p:nvGrpSpPr>
          <p:cNvPr id="45" name="object 45"/>
          <p:cNvGrpSpPr/>
          <p:nvPr/>
        </p:nvGrpSpPr>
        <p:grpSpPr>
          <a:xfrm>
            <a:off x="1831657" y="3529710"/>
            <a:ext cx="759460" cy="2109470"/>
            <a:chOff x="1831657" y="3529710"/>
            <a:chExt cx="759460" cy="2109470"/>
          </a:xfrm>
        </p:grpSpPr>
        <p:sp>
          <p:nvSpPr>
            <p:cNvPr id="46" name="object 46"/>
            <p:cNvSpPr/>
            <p:nvPr/>
          </p:nvSpPr>
          <p:spPr>
            <a:xfrm>
              <a:off x="2173224" y="3529710"/>
              <a:ext cx="417830" cy="103505"/>
            </a:xfrm>
            <a:custGeom>
              <a:avLst/>
              <a:gdLst/>
              <a:ahLst/>
              <a:cxnLst/>
              <a:rect l="l" t="t" r="r" b="b"/>
              <a:pathLst>
                <a:path w="417830" h="103504">
                  <a:moveTo>
                    <a:pt x="88645" y="0"/>
                  </a:moveTo>
                  <a:lnTo>
                    <a:pt x="0" y="51688"/>
                  </a:lnTo>
                  <a:lnTo>
                    <a:pt x="88645" y="103377"/>
                  </a:lnTo>
                  <a:lnTo>
                    <a:pt x="92456" y="102362"/>
                  </a:lnTo>
                  <a:lnTo>
                    <a:pt x="96012" y="96265"/>
                  </a:lnTo>
                  <a:lnTo>
                    <a:pt x="94995" y="92456"/>
                  </a:lnTo>
                  <a:lnTo>
                    <a:pt x="35995" y="58038"/>
                  </a:lnTo>
                  <a:lnTo>
                    <a:pt x="12573" y="58038"/>
                  </a:lnTo>
                  <a:lnTo>
                    <a:pt x="12573" y="45338"/>
                  </a:lnTo>
                  <a:lnTo>
                    <a:pt x="35995" y="45338"/>
                  </a:lnTo>
                  <a:lnTo>
                    <a:pt x="94995" y="10922"/>
                  </a:lnTo>
                  <a:lnTo>
                    <a:pt x="96012" y="7112"/>
                  </a:lnTo>
                  <a:lnTo>
                    <a:pt x="92456" y="1015"/>
                  </a:lnTo>
                  <a:lnTo>
                    <a:pt x="88645" y="0"/>
                  </a:lnTo>
                  <a:close/>
                </a:path>
                <a:path w="417830" h="103504">
                  <a:moveTo>
                    <a:pt x="35995" y="45338"/>
                  </a:moveTo>
                  <a:lnTo>
                    <a:pt x="12573" y="45338"/>
                  </a:lnTo>
                  <a:lnTo>
                    <a:pt x="12573" y="58038"/>
                  </a:lnTo>
                  <a:lnTo>
                    <a:pt x="35995" y="58038"/>
                  </a:lnTo>
                  <a:lnTo>
                    <a:pt x="34471" y="57150"/>
                  </a:lnTo>
                  <a:lnTo>
                    <a:pt x="15748" y="57150"/>
                  </a:lnTo>
                  <a:lnTo>
                    <a:pt x="15748" y="46227"/>
                  </a:lnTo>
                  <a:lnTo>
                    <a:pt x="34471" y="46227"/>
                  </a:lnTo>
                  <a:lnTo>
                    <a:pt x="35995" y="45338"/>
                  </a:lnTo>
                  <a:close/>
                </a:path>
                <a:path w="417830" h="103504">
                  <a:moveTo>
                    <a:pt x="417575" y="45338"/>
                  </a:moveTo>
                  <a:lnTo>
                    <a:pt x="35995" y="45338"/>
                  </a:lnTo>
                  <a:lnTo>
                    <a:pt x="25109" y="51688"/>
                  </a:lnTo>
                  <a:lnTo>
                    <a:pt x="35995" y="58038"/>
                  </a:lnTo>
                  <a:lnTo>
                    <a:pt x="417575" y="58038"/>
                  </a:lnTo>
                  <a:lnTo>
                    <a:pt x="417575" y="45338"/>
                  </a:lnTo>
                  <a:close/>
                </a:path>
                <a:path w="417830" h="103504">
                  <a:moveTo>
                    <a:pt x="15748" y="46227"/>
                  </a:moveTo>
                  <a:lnTo>
                    <a:pt x="15748" y="57150"/>
                  </a:lnTo>
                  <a:lnTo>
                    <a:pt x="25109" y="51688"/>
                  </a:lnTo>
                  <a:lnTo>
                    <a:pt x="15748" y="46227"/>
                  </a:lnTo>
                  <a:close/>
                </a:path>
                <a:path w="417830" h="103504">
                  <a:moveTo>
                    <a:pt x="25109" y="51688"/>
                  </a:moveTo>
                  <a:lnTo>
                    <a:pt x="15748" y="57150"/>
                  </a:lnTo>
                  <a:lnTo>
                    <a:pt x="34471" y="57150"/>
                  </a:lnTo>
                  <a:lnTo>
                    <a:pt x="25109" y="51688"/>
                  </a:lnTo>
                  <a:close/>
                </a:path>
                <a:path w="417830" h="103504">
                  <a:moveTo>
                    <a:pt x="34471" y="46227"/>
                  </a:moveTo>
                  <a:lnTo>
                    <a:pt x="15748" y="46227"/>
                  </a:lnTo>
                  <a:lnTo>
                    <a:pt x="25109" y="51688"/>
                  </a:lnTo>
                  <a:lnTo>
                    <a:pt x="34471" y="4622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2018538" y="3810761"/>
              <a:ext cx="0" cy="304800"/>
            </a:xfrm>
            <a:custGeom>
              <a:avLst/>
              <a:gdLst/>
              <a:ahLst/>
              <a:cxnLst/>
              <a:rect l="l" t="t" r="r" b="b"/>
              <a:pathLst>
                <a:path h="304800">
                  <a:moveTo>
                    <a:pt x="0" y="0"/>
                  </a:moveTo>
                  <a:lnTo>
                    <a:pt x="0" y="304800"/>
                  </a:lnTo>
                </a:path>
              </a:pathLst>
            </a:custGeom>
            <a:ln w="19812">
              <a:solidFill>
                <a:srgbClr val="000000"/>
              </a:solidFill>
              <a:prstDash val="dot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1836420" y="5257800"/>
              <a:ext cx="367665" cy="228600"/>
            </a:xfrm>
            <a:custGeom>
              <a:avLst/>
              <a:gdLst/>
              <a:ahLst/>
              <a:cxnLst/>
              <a:rect l="l" t="t" r="r" b="b"/>
              <a:pathLst>
                <a:path w="367664" h="228600">
                  <a:moveTo>
                    <a:pt x="183642" y="0"/>
                  </a:moveTo>
                  <a:lnTo>
                    <a:pt x="125577" y="5827"/>
                  </a:lnTo>
                  <a:lnTo>
                    <a:pt x="75163" y="22055"/>
                  </a:lnTo>
                  <a:lnTo>
                    <a:pt x="35417" y="46798"/>
                  </a:lnTo>
                  <a:lnTo>
                    <a:pt x="9357" y="78175"/>
                  </a:lnTo>
                  <a:lnTo>
                    <a:pt x="0" y="114300"/>
                  </a:lnTo>
                  <a:lnTo>
                    <a:pt x="9357" y="150424"/>
                  </a:lnTo>
                  <a:lnTo>
                    <a:pt x="35417" y="181801"/>
                  </a:lnTo>
                  <a:lnTo>
                    <a:pt x="75163" y="206544"/>
                  </a:lnTo>
                  <a:lnTo>
                    <a:pt x="125577" y="222772"/>
                  </a:lnTo>
                  <a:lnTo>
                    <a:pt x="183642" y="228600"/>
                  </a:lnTo>
                  <a:lnTo>
                    <a:pt x="241706" y="222772"/>
                  </a:lnTo>
                  <a:lnTo>
                    <a:pt x="292120" y="206544"/>
                  </a:lnTo>
                  <a:lnTo>
                    <a:pt x="331866" y="181801"/>
                  </a:lnTo>
                  <a:lnTo>
                    <a:pt x="357926" y="150424"/>
                  </a:lnTo>
                  <a:lnTo>
                    <a:pt x="367284" y="114300"/>
                  </a:lnTo>
                  <a:lnTo>
                    <a:pt x="357926" y="78175"/>
                  </a:lnTo>
                  <a:lnTo>
                    <a:pt x="331866" y="46798"/>
                  </a:lnTo>
                  <a:lnTo>
                    <a:pt x="292120" y="22055"/>
                  </a:lnTo>
                  <a:lnTo>
                    <a:pt x="241706" y="5827"/>
                  </a:lnTo>
                  <a:lnTo>
                    <a:pt x="183642" y="0"/>
                  </a:lnTo>
                  <a:close/>
                </a:path>
              </a:pathLst>
            </a:custGeom>
            <a:solidFill>
              <a:srgbClr val="FFFF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1836420" y="5257800"/>
              <a:ext cx="367665" cy="228600"/>
            </a:xfrm>
            <a:custGeom>
              <a:avLst/>
              <a:gdLst/>
              <a:ahLst/>
              <a:cxnLst/>
              <a:rect l="l" t="t" r="r" b="b"/>
              <a:pathLst>
                <a:path w="367664" h="228600">
                  <a:moveTo>
                    <a:pt x="0" y="114300"/>
                  </a:moveTo>
                  <a:lnTo>
                    <a:pt x="35417" y="46798"/>
                  </a:lnTo>
                  <a:lnTo>
                    <a:pt x="75163" y="22055"/>
                  </a:lnTo>
                  <a:lnTo>
                    <a:pt x="125577" y="5827"/>
                  </a:lnTo>
                  <a:lnTo>
                    <a:pt x="183642" y="0"/>
                  </a:lnTo>
                  <a:lnTo>
                    <a:pt x="241706" y="5827"/>
                  </a:lnTo>
                  <a:lnTo>
                    <a:pt x="292120" y="22055"/>
                  </a:lnTo>
                  <a:lnTo>
                    <a:pt x="331866" y="46798"/>
                  </a:lnTo>
                  <a:lnTo>
                    <a:pt x="357926" y="78175"/>
                  </a:lnTo>
                  <a:lnTo>
                    <a:pt x="367284" y="114300"/>
                  </a:lnTo>
                  <a:lnTo>
                    <a:pt x="357926" y="150424"/>
                  </a:lnTo>
                  <a:lnTo>
                    <a:pt x="331866" y="181801"/>
                  </a:lnTo>
                  <a:lnTo>
                    <a:pt x="292120" y="206544"/>
                  </a:lnTo>
                  <a:lnTo>
                    <a:pt x="241706" y="222772"/>
                  </a:lnTo>
                  <a:lnTo>
                    <a:pt x="183642" y="228600"/>
                  </a:lnTo>
                  <a:lnTo>
                    <a:pt x="125577" y="222772"/>
                  </a:lnTo>
                  <a:lnTo>
                    <a:pt x="75163" y="206544"/>
                  </a:lnTo>
                  <a:lnTo>
                    <a:pt x="35417" y="181801"/>
                  </a:lnTo>
                  <a:lnTo>
                    <a:pt x="9357" y="150424"/>
                  </a:lnTo>
                  <a:lnTo>
                    <a:pt x="0" y="1143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0" name="object 5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69135" y="5105399"/>
              <a:ext cx="103377" cy="152400"/>
            </a:xfrm>
            <a:prstGeom prst="rect">
              <a:avLst/>
            </a:prstGeom>
          </p:spPr>
        </p:pic>
        <p:pic>
          <p:nvPicPr>
            <p:cNvPr id="51" name="object 5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969135" y="5486400"/>
              <a:ext cx="103377" cy="152425"/>
            </a:xfrm>
            <a:prstGeom prst="rect">
              <a:avLst/>
            </a:prstGeom>
          </p:spPr>
        </p:pic>
      </p:grpSp>
      <p:sp>
        <p:nvSpPr>
          <p:cNvPr id="52" name="object 52"/>
          <p:cNvSpPr txBox="1"/>
          <p:nvPr/>
        </p:nvSpPr>
        <p:spPr>
          <a:xfrm>
            <a:off x="1882394" y="5222494"/>
            <a:ext cx="24384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500" baseline="-16666" dirty="0">
                <a:latin typeface="Berlin Sans FB"/>
                <a:cs typeface="Berlin Sans FB"/>
              </a:rPr>
              <a:t>IP</a:t>
            </a:r>
            <a:r>
              <a:rPr sz="650" dirty="0">
                <a:latin typeface="Berlin Sans FB"/>
                <a:cs typeface="Berlin Sans FB"/>
              </a:rPr>
              <a:t>-1</a:t>
            </a:r>
            <a:endParaRPr sz="650">
              <a:latin typeface="Berlin Sans FB"/>
              <a:cs typeface="Berlin Sans FB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1348994" y="4910073"/>
            <a:ext cx="21971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500" baseline="13888" dirty="0">
                <a:latin typeface="Berlin Sans FB"/>
                <a:cs typeface="Berlin Sans FB"/>
              </a:rPr>
              <a:t>R</a:t>
            </a:r>
            <a:r>
              <a:rPr sz="650" dirty="0">
                <a:latin typeface="Berlin Sans FB"/>
                <a:cs typeface="Berlin Sans FB"/>
              </a:rPr>
              <a:t>16</a:t>
            </a:r>
            <a:endParaRPr sz="650">
              <a:latin typeface="Berlin Sans FB"/>
              <a:cs typeface="Berlin Sans FB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2509773" y="4911597"/>
            <a:ext cx="21082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500" spc="7" baseline="13888" dirty="0">
                <a:latin typeface="Berlin Sans FB"/>
                <a:cs typeface="Berlin Sans FB"/>
              </a:rPr>
              <a:t>L</a:t>
            </a:r>
            <a:r>
              <a:rPr sz="650" spc="5" dirty="0">
                <a:latin typeface="Berlin Sans FB"/>
                <a:cs typeface="Berlin Sans FB"/>
              </a:rPr>
              <a:t>16</a:t>
            </a:r>
            <a:endParaRPr sz="650">
              <a:latin typeface="Berlin Sans FB"/>
              <a:cs typeface="Berlin Sans FB"/>
            </a:endParaRPr>
          </a:p>
        </p:txBody>
      </p:sp>
      <p:grpSp>
        <p:nvGrpSpPr>
          <p:cNvPr id="55" name="object 55"/>
          <p:cNvGrpSpPr/>
          <p:nvPr/>
        </p:nvGrpSpPr>
        <p:grpSpPr>
          <a:xfrm>
            <a:off x="1862137" y="4491037"/>
            <a:ext cx="314325" cy="161925"/>
            <a:chOff x="1862137" y="4491037"/>
            <a:chExt cx="314325" cy="161925"/>
          </a:xfrm>
        </p:grpSpPr>
        <p:sp>
          <p:nvSpPr>
            <p:cNvPr id="56" name="object 56"/>
            <p:cNvSpPr/>
            <p:nvPr/>
          </p:nvSpPr>
          <p:spPr>
            <a:xfrm>
              <a:off x="1866900" y="4495800"/>
              <a:ext cx="304800" cy="152400"/>
            </a:xfrm>
            <a:custGeom>
              <a:avLst/>
              <a:gdLst/>
              <a:ahLst/>
              <a:cxnLst/>
              <a:rect l="l" t="t" r="r" b="b"/>
              <a:pathLst>
                <a:path w="304800" h="152400">
                  <a:moveTo>
                    <a:pt x="304800" y="0"/>
                  </a:moveTo>
                  <a:lnTo>
                    <a:pt x="0" y="0"/>
                  </a:lnTo>
                  <a:lnTo>
                    <a:pt x="0" y="152400"/>
                  </a:lnTo>
                  <a:lnTo>
                    <a:pt x="304800" y="152400"/>
                  </a:lnTo>
                  <a:lnTo>
                    <a:pt x="304800" y="0"/>
                  </a:lnTo>
                  <a:close/>
                </a:path>
              </a:pathLst>
            </a:custGeom>
            <a:solidFill>
              <a:srgbClr val="CC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57"/>
            <p:cNvSpPr/>
            <p:nvPr/>
          </p:nvSpPr>
          <p:spPr>
            <a:xfrm>
              <a:off x="1866900" y="4495800"/>
              <a:ext cx="304800" cy="152400"/>
            </a:xfrm>
            <a:custGeom>
              <a:avLst/>
              <a:gdLst/>
              <a:ahLst/>
              <a:cxnLst/>
              <a:rect l="l" t="t" r="r" b="b"/>
              <a:pathLst>
                <a:path w="304800" h="152400">
                  <a:moveTo>
                    <a:pt x="0" y="152400"/>
                  </a:moveTo>
                  <a:lnTo>
                    <a:pt x="304800" y="152400"/>
                  </a:lnTo>
                  <a:lnTo>
                    <a:pt x="304800" y="0"/>
                  </a:lnTo>
                  <a:lnTo>
                    <a:pt x="0" y="0"/>
                  </a:lnTo>
                  <a:lnTo>
                    <a:pt x="0" y="15240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8" name="object 58"/>
          <p:cNvSpPr txBox="1"/>
          <p:nvPr/>
        </p:nvSpPr>
        <p:spPr>
          <a:xfrm>
            <a:off x="1358646" y="4433696"/>
            <a:ext cx="16256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Symbol"/>
                <a:cs typeface="Symbol"/>
              </a:rPr>
              <a:t></a:t>
            </a:r>
            <a:endParaRPr sz="1400">
              <a:latin typeface="Symbol"/>
              <a:cs typeface="Symbol"/>
            </a:endParaRPr>
          </a:p>
        </p:txBody>
      </p:sp>
      <p:grpSp>
        <p:nvGrpSpPr>
          <p:cNvPr id="59" name="object 59"/>
          <p:cNvGrpSpPr/>
          <p:nvPr/>
        </p:nvGrpSpPr>
        <p:grpSpPr>
          <a:xfrm>
            <a:off x="1396111" y="4343400"/>
            <a:ext cx="1246505" cy="533400"/>
            <a:chOff x="1396111" y="4343400"/>
            <a:chExt cx="1246505" cy="533400"/>
          </a:xfrm>
        </p:grpSpPr>
        <p:sp>
          <p:nvSpPr>
            <p:cNvPr id="60" name="object 60"/>
            <p:cNvSpPr/>
            <p:nvPr/>
          </p:nvSpPr>
          <p:spPr>
            <a:xfrm>
              <a:off x="2539111" y="4343400"/>
              <a:ext cx="103505" cy="533400"/>
            </a:xfrm>
            <a:custGeom>
              <a:avLst/>
              <a:gdLst/>
              <a:ahLst/>
              <a:cxnLst/>
              <a:rect l="l" t="t" r="r" b="b"/>
              <a:pathLst>
                <a:path w="103505" h="533400">
                  <a:moveTo>
                    <a:pt x="7112" y="437388"/>
                  </a:moveTo>
                  <a:lnTo>
                    <a:pt x="1015" y="440944"/>
                  </a:lnTo>
                  <a:lnTo>
                    <a:pt x="0" y="444754"/>
                  </a:lnTo>
                  <a:lnTo>
                    <a:pt x="51688" y="533400"/>
                  </a:lnTo>
                  <a:lnTo>
                    <a:pt x="59020" y="520826"/>
                  </a:lnTo>
                  <a:lnTo>
                    <a:pt x="45338" y="520826"/>
                  </a:lnTo>
                  <a:lnTo>
                    <a:pt x="45338" y="497404"/>
                  </a:lnTo>
                  <a:lnTo>
                    <a:pt x="10921" y="438404"/>
                  </a:lnTo>
                  <a:lnTo>
                    <a:pt x="7112" y="437388"/>
                  </a:lnTo>
                  <a:close/>
                </a:path>
                <a:path w="103505" h="533400">
                  <a:moveTo>
                    <a:pt x="45338" y="497404"/>
                  </a:moveTo>
                  <a:lnTo>
                    <a:pt x="45338" y="520826"/>
                  </a:lnTo>
                  <a:lnTo>
                    <a:pt x="58038" y="520826"/>
                  </a:lnTo>
                  <a:lnTo>
                    <a:pt x="58038" y="517651"/>
                  </a:lnTo>
                  <a:lnTo>
                    <a:pt x="46227" y="517651"/>
                  </a:lnTo>
                  <a:lnTo>
                    <a:pt x="51688" y="508290"/>
                  </a:lnTo>
                  <a:lnTo>
                    <a:pt x="45338" y="497404"/>
                  </a:lnTo>
                  <a:close/>
                </a:path>
                <a:path w="103505" h="533400">
                  <a:moveTo>
                    <a:pt x="96265" y="437388"/>
                  </a:moveTo>
                  <a:lnTo>
                    <a:pt x="92456" y="438404"/>
                  </a:lnTo>
                  <a:lnTo>
                    <a:pt x="58038" y="497404"/>
                  </a:lnTo>
                  <a:lnTo>
                    <a:pt x="58038" y="520826"/>
                  </a:lnTo>
                  <a:lnTo>
                    <a:pt x="59020" y="520826"/>
                  </a:lnTo>
                  <a:lnTo>
                    <a:pt x="103377" y="444754"/>
                  </a:lnTo>
                  <a:lnTo>
                    <a:pt x="102362" y="440944"/>
                  </a:lnTo>
                  <a:lnTo>
                    <a:pt x="96265" y="437388"/>
                  </a:lnTo>
                  <a:close/>
                </a:path>
                <a:path w="103505" h="533400">
                  <a:moveTo>
                    <a:pt x="51688" y="508290"/>
                  </a:moveTo>
                  <a:lnTo>
                    <a:pt x="46227" y="517651"/>
                  </a:lnTo>
                  <a:lnTo>
                    <a:pt x="57150" y="517651"/>
                  </a:lnTo>
                  <a:lnTo>
                    <a:pt x="51688" y="508290"/>
                  </a:lnTo>
                  <a:close/>
                </a:path>
                <a:path w="103505" h="533400">
                  <a:moveTo>
                    <a:pt x="58038" y="497404"/>
                  </a:moveTo>
                  <a:lnTo>
                    <a:pt x="51688" y="508290"/>
                  </a:lnTo>
                  <a:lnTo>
                    <a:pt x="57150" y="517651"/>
                  </a:lnTo>
                  <a:lnTo>
                    <a:pt x="58038" y="517651"/>
                  </a:lnTo>
                  <a:lnTo>
                    <a:pt x="58038" y="497404"/>
                  </a:lnTo>
                  <a:close/>
                </a:path>
                <a:path w="103505" h="533400">
                  <a:moveTo>
                    <a:pt x="58038" y="0"/>
                  </a:moveTo>
                  <a:lnTo>
                    <a:pt x="45338" y="0"/>
                  </a:lnTo>
                  <a:lnTo>
                    <a:pt x="45338" y="497404"/>
                  </a:lnTo>
                  <a:lnTo>
                    <a:pt x="51688" y="508290"/>
                  </a:lnTo>
                  <a:lnTo>
                    <a:pt x="58038" y="497404"/>
                  </a:lnTo>
                  <a:lnTo>
                    <a:pt x="5803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1" name="object 6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96111" y="4343400"/>
              <a:ext cx="103377" cy="173736"/>
            </a:xfrm>
            <a:prstGeom prst="rect">
              <a:avLst/>
            </a:prstGeom>
          </p:spPr>
        </p:pic>
        <p:sp>
          <p:nvSpPr>
            <p:cNvPr id="62" name="object 62"/>
            <p:cNvSpPr/>
            <p:nvPr/>
          </p:nvSpPr>
          <p:spPr>
            <a:xfrm>
              <a:off x="1507236" y="4520311"/>
              <a:ext cx="360045" cy="103505"/>
            </a:xfrm>
            <a:custGeom>
              <a:avLst/>
              <a:gdLst/>
              <a:ahLst/>
              <a:cxnLst/>
              <a:rect l="l" t="t" r="r" b="b"/>
              <a:pathLst>
                <a:path w="360044" h="103504">
                  <a:moveTo>
                    <a:pt x="88645" y="0"/>
                  </a:moveTo>
                  <a:lnTo>
                    <a:pt x="0" y="51688"/>
                  </a:lnTo>
                  <a:lnTo>
                    <a:pt x="88645" y="103377"/>
                  </a:lnTo>
                  <a:lnTo>
                    <a:pt x="92455" y="102362"/>
                  </a:lnTo>
                  <a:lnTo>
                    <a:pt x="96011" y="96265"/>
                  </a:lnTo>
                  <a:lnTo>
                    <a:pt x="94995" y="92456"/>
                  </a:lnTo>
                  <a:lnTo>
                    <a:pt x="35995" y="58038"/>
                  </a:lnTo>
                  <a:lnTo>
                    <a:pt x="12572" y="58038"/>
                  </a:lnTo>
                  <a:lnTo>
                    <a:pt x="12572" y="45338"/>
                  </a:lnTo>
                  <a:lnTo>
                    <a:pt x="35995" y="45338"/>
                  </a:lnTo>
                  <a:lnTo>
                    <a:pt x="94995" y="10921"/>
                  </a:lnTo>
                  <a:lnTo>
                    <a:pt x="96011" y="7112"/>
                  </a:lnTo>
                  <a:lnTo>
                    <a:pt x="92455" y="1015"/>
                  </a:lnTo>
                  <a:lnTo>
                    <a:pt x="88645" y="0"/>
                  </a:lnTo>
                  <a:close/>
                </a:path>
                <a:path w="360044" h="103504">
                  <a:moveTo>
                    <a:pt x="35995" y="45338"/>
                  </a:moveTo>
                  <a:lnTo>
                    <a:pt x="12572" y="45338"/>
                  </a:lnTo>
                  <a:lnTo>
                    <a:pt x="12572" y="58038"/>
                  </a:lnTo>
                  <a:lnTo>
                    <a:pt x="35995" y="58038"/>
                  </a:lnTo>
                  <a:lnTo>
                    <a:pt x="34471" y="57150"/>
                  </a:lnTo>
                  <a:lnTo>
                    <a:pt x="15747" y="57150"/>
                  </a:lnTo>
                  <a:lnTo>
                    <a:pt x="15747" y="46227"/>
                  </a:lnTo>
                  <a:lnTo>
                    <a:pt x="34471" y="46227"/>
                  </a:lnTo>
                  <a:lnTo>
                    <a:pt x="35995" y="45338"/>
                  </a:lnTo>
                  <a:close/>
                </a:path>
                <a:path w="360044" h="103504">
                  <a:moveTo>
                    <a:pt x="359663" y="45338"/>
                  </a:moveTo>
                  <a:lnTo>
                    <a:pt x="35995" y="45338"/>
                  </a:lnTo>
                  <a:lnTo>
                    <a:pt x="25109" y="51688"/>
                  </a:lnTo>
                  <a:lnTo>
                    <a:pt x="35995" y="58038"/>
                  </a:lnTo>
                  <a:lnTo>
                    <a:pt x="359663" y="58038"/>
                  </a:lnTo>
                  <a:lnTo>
                    <a:pt x="359663" y="45338"/>
                  </a:lnTo>
                  <a:close/>
                </a:path>
                <a:path w="360044" h="103504">
                  <a:moveTo>
                    <a:pt x="15747" y="46227"/>
                  </a:moveTo>
                  <a:lnTo>
                    <a:pt x="15747" y="57150"/>
                  </a:lnTo>
                  <a:lnTo>
                    <a:pt x="25109" y="51688"/>
                  </a:lnTo>
                  <a:lnTo>
                    <a:pt x="15747" y="46227"/>
                  </a:lnTo>
                  <a:close/>
                </a:path>
                <a:path w="360044" h="103504">
                  <a:moveTo>
                    <a:pt x="25109" y="51688"/>
                  </a:moveTo>
                  <a:lnTo>
                    <a:pt x="15747" y="57150"/>
                  </a:lnTo>
                  <a:lnTo>
                    <a:pt x="34471" y="57150"/>
                  </a:lnTo>
                  <a:lnTo>
                    <a:pt x="25109" y="51688"/>
                  </a:lnTo>
                  <a:close/>
                </a:path>
                <a:path w="360044" h="103504">
                  <a:moveTo>
                    <a:pt x="34471" y="46227"/>
                  </a:moveTo>
                  <a:lnTo>
                    <a:pt x="15747" y="46227"/>
                  </a:lnTo>
                  <a:lnTo>
                    <a:pt x="25109" y="51688"/>
                  </a:lnTo>
                  <a:lnTo>
                    <a:pt x="34471" y="4622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" name="object 63"/>
            <p:cNvSpPr/>
            <p:nvPr/>
          </p:nvSpPr>
          <p:spPr>
            <a:xfrm>
              <a:off x="1943100" y="4419600"/>
              <a:ext cx="384175" cy="76200"/>
            </a:xfrm>
            <a:custGeom>
              <a:avLst/>
              <a:gdLst/>
              <a:ahLst/>
              <a:cxnLst/>
              <a:rect l="l" t="t" r="r" b="b"/>
              <a:pathLst>
                <a:path w="384175" h="76200">
                  <a:moveTo>
                    <a:pt x="384048" y="0"/>
                  </a:moveTo>
                  <a:lnTo>
                    <a:pt x="79248" y="0"/>
                  </a:lnTo>
                  <a:lnTo>
                    <a:pt x="79248" y="76200"/>
                  </a:lnTo>
                </a:path>
                <a:path w="384175" h="76200">
                  <a:moveTo>
                    <a:pt x="76200" y="76200"/>
                  </a:moveTo>
                  <a:lnTo>
                    <a:pt x="152400" y="22860"/>
                  </a:lnTo>
                </a:path>
                <a:path w="384175" h="76200">
                  <a:moveTo>
                    <a:pt x="76200" y="76200"/>
                  </a:moveTo>
                  <a:lnTo>
                    <a:pt x="0" y="2286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4" name="object 64"/>
          <p:cNvSpPr txBox="1"/>
          <p:nvPr/>
        </p:nvSpPr>
        <p:spPr>
          <a:xfrm>
            <a:off x="1968245" y="4473067"/>
            <a:ext cx="5905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latin typeface="Berlin Sans FB"/>
                <a:cs typeface="Berlin Sans FB"/>
              </a:rPr>
              <a:t>f</a:t>
            </a:r>
            <a:endParaRPr sz="900">
              <a:latin typeface="Berlin Sans FB"/>
              <a:cs typeface="Berlin Sans FB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2323845" y="4373371"/>
            <a:ext cx="20574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350" baseline="12345" dirty="0">
                <a:latin typeface="Berlin Sans FB"/>
                <a:cs typeface="Berlin Sans FB"/>
              </a:rPr>
              <a:t>K</a:t>
            </a:r>
            <a:r>
              <a:rPr sz="600" dirty="0">
                <a:latin typeface="Berlin Sans FB"/>
                <a:cs typeface="Berlin Sans FB"/>
              </a:rPr>
              <a:t>16</a:t>
            </a:r>
            <a:endParaRPr sz="600">
              <a:latin typeface="Berlin Sans FB"/>
              <a:cs typeface="Berlin Sans FB"/>
            </a:endParaRPr>
          </a:p>
        </p:txBody>
      </p:sp>
      <p:grpSp>
        <p:nvGrpSpPr>
          <p:cNvPr id="66" name="object 66"/>
          <p:cNvGrpSpPr/>
          <p:nvPr/>
        </p:nvGrpSpPr>
        <p:grpSpPr>
          <a:xfrm>
            <a:off x="1021080" y="4114800"/>
            <a:ext cx="2026920" cy="757555"/>
            <a:chOff x="1021080" y="4114800"/>
            <a:chExt cx="2026920" cy="757555"/>
          </a:xfrm>
        </p:grpSpPr>
        <p:sp>
          <p:nvSpPr>
            <p:cNvPr id="67" name="object 67"/>
            <p:cNvSpPr/>
            <p:nvPr/>
          </p:nvSpPr>
          <p:spPr>
            <a:xfrm>
              <a:off x="2173224" y="4520311"/>
              <a:ext cx="417830" cy="103505"/>
            </a:xfrm>
            <a:custGeom>
              <a:avLst/>
              <a:gdLst/>
              <a:ahLst/>
              <a:cxnLst/>
              <a:rect l="l" t="t" r="r" b="b"/>
              <a:pathLst>
                <a:path w="417830" h="103504">
                  <a:moveTo>
                    <a:pt x="88645" y="0"/>
                  </a:moveTo>
                  <a:lnTo>
                    <a:pt x="0" y="51688"/>
                  </a:lnTo>
                  <a:lnTo>
                    <a:pt x="88645" y="103377"/>
                  </a:lnTo>
                  <a:lnTo>
                    <a:pt x="92456" y="102362"/>
                  </a:lnTo>
                  <a:lnTo>
                    <a:pt x="96012" y="96265"/>
                  </a:lnTo>
                  <a:lnTo>
                    <a:pt x="94995" y="92456"/>
                  </a:lnTo>
                  <a:lnTo>
                    <a:pt x="35995" y="58038"/>
                  </a:lnTo>
                  <a:lnTo>
                    <a:pt x="12573" y="58038"/>
                  </a:lnTo>
                  <a:lnTo>
                    <a:pt x="12573" y="45338"/>
                  </a:lnTo>
                  <a:lnTo>
                    <a:pt x="35995" y="45338"/>
                  </a:lnTo>
                  <a:lnTo>
                    <a:pt x="94995" y="10921"/>
                  </a:lnTo>
                  <a:lnTo>
                    <a:pt x="96012" y="7112"/>
                  </a:lnTo>
                  <a:lnTo>
                    <a:pt x="92456" y="1015"/>
                  </a:lnTo>
                  <a:lnTo>
                    <a:pt x="88645" y="0"/>
                  </a:lnTo>
                  <a:close/>
                </a:path>
                <a:path w="417830" h="103504">
                  <a:moveTo>
                    <a:pt x="35995" y="45338"/>
                  </a:moveTo>
                  <a:lnTo>
                    <a:pt x="12573" y="45338"/>
                  </a:lnTo>
                  <a:lnTo>
                    <a:pt x="12573" y="58038"/>
                  </a:lnTo>
                  <a:lnTo>
                    <a:pt x="35995" y="58038"/>
                  </a:lnTo>
                  <a:lnTo>
                    <a:pt x="34471" y="57150"/>
                  </a:lnTo>
                  <a:lnTo>
                    <a:pt x="15748" y="57150"/>
                  </a:lnTo>
                  <a:lnTo>
                    <a:pt x="15748" y="46227"/>
                  </a:lnTo>
                  <a:lnTo>
                    <a:pt x="34471" y="46227"/>
                  </a:lnTo>
                  <a:lnTo>
                    <a:pt x="35995" y="45338"/>
                  </a:lnTo>
                  <a:close/>
                </a:path>
                <a:path w="417830" h="103504">
                  <a:moveTo>
                    <a:pt x="417575" y="45338"/>
                  </a:moveTo>
                  <a:lnTo>
                    <a:pt x="35995" y="45338"/>
                  </a:lnTo>
                  <a:lnTo>
                    <a:pt x="25109" y="51688"/>
                  </a:lnTo>
                  <a:lnTo>
                    <a:pt x="35995" y="58038"/>
                  </a:lnTo>
                  <a:lnTo>
                    <a:pt x="417575" y="58038"/>
                  </a:lnTo>
                  <a:lnTo>
                    <a:pt x="417575" y="45338"/>
                  </a:lnTo>
                  <a:close/>
                </a:path>
                <a:path w="417830" h="103504">
                  <a:moveTo>
                    <a:pt x="15748" y="46227"/>
                  </a:moveTo>
                  <a:lnTo>
                    <a:pt x="15748" y="57150"/>
                  </a:lnTo>
                  <a:lnTo>
                    <a:pt x="25109" y="51688"/>
                  </a:lnTo>
                  <a:lnTo>
                    <a:pt x="15748" y="46227"/>
                  </a:lnTo>
                  <a:close/>
                </a:path>
                <a:path w="417830" h="103504">
                  <a:moveTo>
                    <a:pt x="25109" y="51688"/>
                  </a:moveTo>
                  <a:lnTo>
                    <a:pt x="15748" y="57150"/>
                  </a:lnTo>
                  <a:lnTo>
                    <a:pt x="34471" y="57150"/>
                  </a:lnTo>
                  <a:lnTo>
                    <a:pt x="25109" y="51688"/>
                  </a:lnTo>
                  <a:close/>
                </a:path>
                <a:path w="417830" h="103504">
                  <a:moveTo>
                    <a:pt x="34471" y="46227"/>
                  </a:moveTo>
                  <a:lnTo>
                    <a:pt x="15748" y="46227"/>
                  </a:lnTo>
                  <a:lnTo>
                    <a:pt x="25109" y="51688"/>
                  </a:lnTo>
                  <a:lnTo>
                    <a:pt x="34471" y="4622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8" name="object 6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96111" y="4634483"/>
              <a:ext cx="103377" cy="237744"/>
            </a:xfrm>
            <a:prstGeom prst="rect">
              <a:avLst/>
            </a:prstGeom>
          </p:spPr>
        </p:pic>
        <p:pic>
          <p:nvPicPr>
            <p:cNvPr id="69" name="object 6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21080" y="4114800"/>
              <a:ext cx="1036319" cy="228600"/>
            </a:xfrm>
            <a:prstGeom prst="rect">
              <a:avLst/>
            </a:prstGeom>
          </p:spPr>
        </p:pic>
        <p:sp>
          <p:nvSpPr>
            <p:cNvPr id="70" name="object 70"/>
            <p:cNvSpPr/>
            <p:nvPr/>
          </p:nvSpPr>
          <p:spPr>
            <a:xfrm>
              <a:off x="2011680" y="4114800"/>
              <a:ext cx="1036319" cy="228600"/>
            </a:xfrm>
            <a:custGeom>
              <a:avLst/>
              <a:gdLst/>
              <a:ahLst/>
              <a:cxnLst/>
              <a:rect l="l" t="t" r="r" b="b"/>
              <a:pathLst>
                <a:path w="1036319" h="228600">
                  <a:moveTo>
                    <a:pt x="1036319" y="0"/>
                  </a:moveTo>
                  <a:lnTo>
                    <a:pt x="0" y="0"/>
                  </a:lnTo>
                  <a:lnTo>
                    <a:pt x="0" y="228600"/>
                  </a:lnTo>
                  <a:lnTo>
                    <a:pt x="1036319" y="228600"/>
                  </a:lnTo>
                  <a:lnTo>
                    <a:pt x="1036319" y="0"/>
                  </a:lnTo>
                  <a:close/>
                </a:path>
              </a:pathLst>
            </a:custGeom>
            <a:solidFill>
              <a:srgbClr val="00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1" name="object 71"/>
          <p:cNvSpPr txBox="1"/>
          <p:nvPr/>
        </p:nvSpPr>
        <p:spPr>
          <a:xfrm>
            <a:off x="990600" y="5638800"/>
            <a:ext cx="2057400" cy="2286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14604" rIns="0" bIns="0" rtlCol="0">
            <a:spAutoFit/>
          </a:bodyPr>
          <a:lstStyle/>
          <a:p>
            <a:pPr marL="151765" algn="ctr">
              <a:lnSpc>
                <a:spcPct val="100000"/>
              </a:lnSpc>
              <a:spcBef>
                <a:spcPts val="114"/>
              </a:spcBef>
            </a:pPr>
            <a:r>
              <a:rPr sz="1000" spc="-5" dirty="0">
                <a:latin typeface="Berlin Sans FB"/>
                <a:cs typeface="Berlin Sans FB"/>
              </a:rPr>
              <a:t>C (64</a:t>
            </a:r>
            <a:r>
              <a:rPr sz="1000" spc="-15" dirty="0">
                <a:latin typeface="Berlin Sans FB"/>
                <a:cs typeface="Berlin Sans FB"/>
              </a:rPr>
              <a:t> </a:t>
            </a:r>
            <a:r>
              <a:rPr sz="1000" spc="-5" dirty="0">
                <a:latin typeface="Berlin Sans FB"/>
                <a:cs typeface="Berlin Sans FB"/>
              </a:rPr>
              <a:t>bits)</a:t>
            </a:r>
            <a:endParaRPr sz="1000">
              <a:latin typeface="Berlin Sans FB"/>
              <a:cs typeface="Berlin Sans FB"/>
            </a:endParaRPr>
          </a:p>
        </p:txBody>
      </p:sp>
      <p:sp>
        <p:nvSpPr>
          <p:cNvPr id="74" name="object 7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75" name="object 7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76" name="object 7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32</a:t>
            </a:fld>
            <a:endParaRPr dirty="0"/>
          </a:p>
        </p:txBody>
      </p:sp>
      <p:sp>
        <p:nvSpPr>
          <p:cNvPr id="72" name="object 72"/>
          <p:cNvSpPr txBox="1"/>
          <p:nvPr/>
        </p:nvSpPr>
        <p:spPr>
          <a:xfrm>
            <a:off x="1021080" y="4114800"/>
            <a:ext cx="996950" cy="22860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45085" rIns="0" bIns="0" rtlCol="0">
            <a:spAutoFit/>
          </a:bodyPr>
          <a:lstStyle/>
          <a:p>
            <a:pPr marR="157480" algn="ctr">
              <a:lnSpc>
                <a:spcPct val="100000"/>
              </a:lnSpc>
              <a:spcBef>
                <a:spcPts val="355"/>
              </a:spcBef>
            </a:pPr>
            <a:r>
              <a:rPr sz="1500" baseline="13888" dirty="0">
                <a:latin typeface="Berlin Sans FB"/>
                <a:cs typeface="Berlin Sans FB"/>
              </a:rPr>
              <a:t>L</a:t>
            </a:r>
            <a:r>
              <a:rPr sz="650" dirty="0">
                <a:latin typeface="Berlin Sans FB"/>
                <a:cs typeface="Berlin Sans FB"/>
              </a:rPr>
              <a:t>15</a:t>
            </a:r>
            <a:endParaRPr sz="650">
              <a:latin typeface="Berlin Sans FB"/>
              <a:cs typeface="Berlin Sans FB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2017776" y="4114800"/>
            <a:ext cx="1030605" cy="22860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137795" algn="ctr">
              <a:lnSpc>
                <a:spcPct val="100000"/>
              </a:lnSpc>
              <a:spcBef>
                <a:spcPts val="370"/>
              </a:spcBef>
            </a:pPr>
            <a:r>
              <a:rPr sz="1500" baseline="13888" dirty="0">
                <a:latin typeface="Berlin Sans FB"/>
                <a:cs typeface="Berlin Sans FB"/>
              </a:rPr>
              <a:t>R</a:t>
            </a:r>
            <a:r>
              <a:rPr sz="650" dirty="0">
                <a:latin typeface="Berlin Sans FB"/>
                <a:cs typeface="Berlin Sans FB"/>
              </a:rPr>
              <a:t>15</a:t>
            </a:r>
            <a:endParaRPr sz="650">
              <a:latin typeface="Berlin Sans FB"/>
              <a:cs typeface="Berlin Sans FB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608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EFF</a:t>
            </a:r>
            <a:r>
              <a:rPr spc="-90" dirty="0"/>
              <a:t> </a:t>
            </a:r>
            <a:r>
              <a:rPr dirty="0"/>
              <a:t>DES-cracker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1499895"/>
            <a:ext cx="7964805" cy="3699731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7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Dedicated </a:t>
            </a:r>
            <a:r>
              <a:rPr sz="2800" spc="-10" dirty="0">
                <a:latin typeface="Arial"/>
                <a:cs typeface="Arial"/>
              </a:rPr>
              <a:t>ASIC </a:t>
            </a:r>
            <a:r>
              <a:rPr sz="2800" spc="-5" dirty="0">
                <a:latin typeface="Arial"/>
                <a:cs typeface="Arial"/>
              </a:rPr>
              <a:t>with 24 DES search</a:t>
            </a:r>
            <a:r>
              <a:rPr sz="2800" spc="60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engines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7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27 </a:t>
            </a:r>
            <a:r>
              <a:rPr sz="2800" spc="-10" dirty="0">
                <a:latin typeface="Arial"/>
                <a:cs typeface="Arial"/>
              </a:rPr>
              <a:t>PCBs </a:t>
            </a:r>
            <a:r>
              <a:rPr sz="2800" spc="-5" dirty="0">
                <a:latin typeface="Arial"/>
                <a:cs typeface="Arial"/>
              </a:rPr>
              <a:t>housing 1800</a:t>
            </a:r>
            <a:r>
              <a:rPr sz="2800" spc="45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circuits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6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Can </a:t>
            </a:r>
            <a:r>
              <a:rPr sz="2800" dirty="0">
                <a:latin typeface="Arial"/>
                <a:cs typeface="Arial"/>
              </a:rPr>
              <a:t>test </a:t>
            </a:r>
            <a:r>
              <a:rPr sz="2800" spc="-5" dirty="0">
                <a:latin typeface="Arial"/>
                <a:cs typeface="Arial"/>
              </a:rPr>
              <a:t>92 billion keys per</a:t>
            </a:r>
            <a:r>
              <a:rPr sz="2800" spc="15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second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7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Cost 250 </a:t>
            </a:r>
            <a:r>
              <a:rPr sz="2800" dirty="0">
                <a:latin typeface="Arial"/>
                <a:cs typeface="Arial"/>
              </a:rPr>
              <a:t>000 </a:t>
            </a:r>
            <a:r>
              <a:rPr sz="2800" spc="-5" dirty="0" smtClean="0">
                <a:latin typeface="Arial"/>
                <a:cs typeface="Arial"/>
              </a:rPr>
              <a:t>$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 algn="just">
              <a:lnSpc>
                <a:spcPct val="100000"/>
              </a:lnSpc>
              <a:spcBef>
                <a:spcPts val="360"/>
              </a:spcBef>
              <a:buChar char="•"/>
              <a:tabLst>
                <a:tab pos="354330" algn="l"/>
              </a:tabLst>
            </a:pPr>
            <a:r>
              <a:rPr sz="2800" spc="-10" dirty="0">
                <a:latin typeface="Arial"/>
                <a:cs typeface="Arial"/>
              </a:rPr>
              <a:t>DES </a:t>
            </a:r>
            <a:r>
              <a:rPr sz="2800" dirty="0">
                <a:latin typeface="Arial"/>
                <a:cs typeface="Arial"/>
              </a:rPr>
              <a:t>key </a:t>
            </a:r>
            <a:r>
              <a:rPr sz="2800" spc="-5" dirty="0">
                <a:latin typeface="Arial"/>
                <a:cs typeface="Arial"/>
              </a:rPr>
              <a:t>found </a:t>
            </a:r>
            <a:r>
              <a:rPr sz="2800" dirty="0">
                <a:latin typeface="Arial"/>
                <a:cs typeface="Arial"/>
              </a:rPr>
              <a:t>July </a:t>
            </a:r>
            <a:r>
              <a:rPr sz="2800" spc="-5" dirty="0">
                <a:latin typeface="Arial"/>
                <a:cs typeface="Arial"/>
              </a:rPr>
              <a:t>1998 </a:t>
            </a:r>
            <a:r>
              <a:rPr sz="2800" dirty="0">
                <a:latin typeface="Arial"/>
                <a:cs typeface="Arial"/>
              </a:rPr>
              <a:t>after </a:t>
            </a:r>
            <a:r>
              <a:rPr sz="2800" spc="-5" dirty="0">
                <a:latin typeface="Arial"/>
                <a:cs typeface="Arial"/>
              </a:rPr>
              <a:t>56 </a:t>
            </a:r>
            <a:r>
              <a:rPr sz="2800" dirty="0">
                <a:latin typeface="Arial"/>
                <a:cs typeface="Arial"/>
              </a:rPr>
              <a:t>hours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search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marR="5080" indent="-341630" algn="just">
              <a:lnSpc>
                <a:spcPct val="93000"/>
              </a:lnSpc>
              <a:spcBef>
                <a:spcPts val="600"/>
              </a:spcBef>
              <a:buChar char="•"/>
              <a:tabLst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Combined </a:t>
            </a:r>
            <a:r>
              <a:rPr sz="2800" dirty="0">
                <a:latin typeface="Arial"/>
                <a:cs typeface="Arial"/>
              </a:rPr>
              <a:t>effort </a:t>
            </a:r>
            <a:r>
              <a:rPr sz="2800" spc="-10" dirty="0">
                <a:latin typeface="Arial"/>
                <a:cs typeface="Arial"/>
              </a:rPr>
              <a:t>DES </a:t>
            </a:r>
            <a:r>
              <a:rPr sz="2800" spc="-5" dirty="0">
                <a:latin typeface="Arial"/>
                <a:cs typeface="Arial"/>
              </a:rPr>
              <a:t>Cracker </a:t>
            </a:r>
            <a:r>
              <a:rPr sz="2800" dirty="0">
                <a:latin typeface="Arial"/>
                <a:cs typeface="Arial"/>
              </a:rPr>
              <a:t>and 100.000 </a:t>
            </a:r>
            <a:r>
              <a:rPr sz="2800" spc="-5" dirty="0">
                <a:latin typeface="Arial"/>
                <a:cs typeface="Arial"/>
              </a:rPr>
              <a:t>PCs  could </a:t>
            </a:r>
            <a:r>
              <a:rPr sz="2800" dirty="0">
                <a:latin typeface="Arial"/>
                <a:cs typeface="Arial"/>
              </a:rPr>
              <a:t>test </a:t>
            </a:r>
            <a:r>
              <a:rPr sz="2800" spc="-5" dirty="0">
                <a:latin typeface="Arial"/>
                <a:cs typeface="Arial"/>
              </a:rPr>
              <a:t>245 billion </a:t>
            </a:r>
            <a:r>
              <a:rPr sz="2800" dirty="0">
                <a:latin typeface="Arial"/>
                <a:cs typeface="Arial"/>
              </a:rPr>
              <a:t>keys </a:t>
            </a:r>
            <a:r>
              <a:rPr sz="2800" spc="-5" dirty="0">
                <a:latin typeface="Arial"/>
                <a:cs typeface="Arial"/>
              </a:rPr>
              <a:t>per </a:t>
            </a:r>
            <a:r>
              <a:rPr sz="2800" dirty="0">
                <a:latin typeface="Arial"/>
                <a:cs typeface="Arial"/>
              </a:rPr>
              <a:t>second and </a:t>
            </a:r>
            <a:r>
              <a:rPr sz="2800" spc="-5" dirty="0">
                <a:latin typeface="Arial"/>
                <a:cs typeface="Arial"/>
              </a:rPr>
              <a:t>found  key </a:t>
            </a:r>
            <a:r>
              <a:rPr sz="2800" dirty="0">
                <a:latin typeface="Arial"/>
                <a:cs typeface="Arial"/>
              </a:rPr>
              <a:t>after </a:t>
            </a:r>
            <a:r>
              <a:rPr sz="2800" spc="-5" dirty="0">
                <a:latin typeface="Arial"/>
                <a:cs typeface="Arial"/>
              </a:rPr>
              <a:t>22 </a:t>
            </a:r>
            <a:r>
              <a:rPr sz="2800" spc="-5" dirty="0" smtClean="0">
                <a:latin typeface="Arial"/>
                <a:cs typeface="Arial"/>
              </a:rPr>
              <a:t>hours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19543" y="2133600"/>
            <a:ext cx="1097279" cy="111861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860035" y="4869179"/>
            <a:ext cx="822960" cy="107899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33</a:t>
            </a:fld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2387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DES</a:t>
            </a:r>
            <a:r>
              <a:rPr spc="-65" dirty="0"/>
              <a:t> </a:t>
            </a:r>
            <a:r>
              <a:rPr spc="-5" dirty="0"/>
              <a:t>Status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4540" y="1628902"/>
            <a:ext cx="3199130" cy="4050029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marR="5080" indent="-343535">
              <a:lnSpc>
                <a:spcPct val="80000"/>
              </a:lnSpc>
              <a:spcBef>
                <a:spcPts val="675"/>
              </a:spcBef>
              <a:buFont typeface="Arial"/>
              <a:buChar char="•"/>
              <a:tabLst>
                <a:tab pos="439420" algn="l"/>
                <a:tab pos="440055" algn="l"/>
              </a:tabLst>
            </a:pPr>
            <a:r>
              <a:rPr dirty="0"/>
              <a:t>	</a:t>
            </a:r>
            <a:r>
              <a:rPr sz="2400" spc="-5" dirty="0">
                <a:latin typeface="Arial"/>
                <a:cs typeface="Arial"/>
              </a:rPr>
              <a:t>DES is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“work  horse” which over 30  years have inspired  cryptographic  research and  development</a:t>
            </a:r>
            <a:endParaRPr sz="2400">
              <a:latin typeface="Arial"/>
              <a:cs typeface="Arial"/>
            </a:endParaRPr>
          </a:p>
          <a:p>
            <a:pPr marL="439420" indent="-427355">
              <a:lnSpc>
                <a:spcPct val="100000"/>
              </a:lnSpc>
              <a:spcBef>
                <a:spcPts val="580"/>
              </a:spcBef>
              <a:buChar char="•"/>
              <a:tabLst>
                <a:tab pos="439420" algn="l"/>
                <a:tab pos="440055" algn="l"/>
              </a:tabLst>
            </a:pPr>
            <a:r>
              <a:rPr sz="2400" spc="-5" dirty="0">
                <a:latin typeface="Arial"/>
                <a:cs typeface="Arial"/>
              </a:rPr>
              <a:t>“Outdated by</a:t>
            </a:r>
            <a:r>
              <a:rPr sz="2400" spc="-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now”!</a:t>
            </a:r>
            <a:endParaRPr sz="2400">
              <a:latin typeface="Arial"/>
              <a:cs typeface="Arial"/>
            </a:endParaRPr>
          </a:p>
          <a:p>
            <a:pPr marL="355600" marR="106680" indent="-343535">
              <a:lnSpc>
                <a:spcPts val="2300"/>
              </a:lnSpc>
              <a:spcBef>
                <a:spcPts val="1135"/>
              </a:spcBef>
              <a:buFont typeface="Arial"/>
              <a:buChar char="•"/>
              <a:tabLst>
                <a:tab pos="439420" algn="l"/>
                <a:tab pos="440055" algn="l"/>
              </a:tabLst>
            </a:pPr>
            <a:r>
              <a:rPr dirty="0"/>
              <a:t>	</a:t>
            </a:r>
            <a:r>
              <a:rPr sz="2400" spc="-5" dirty="0">
                <a:latin typeface="Arial"/>
                <a:cs typeface="Arial"/>
              </a:rPr>
              <a:t>Single DES can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not  </a:t>
            </a:r>
            <a:r>
              <a:rPr sz="2400" spc="-5" dirty="0">
                <a:latin typeface="Arial"/>
                <a:cs typeface="Arial"/>
              </a:rPr>
              <a:t>be considered as a  secure block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cipher</a:t>
            </a:r>
            <a:endParaRPr sz="2400">
              <a:latin typeface="Arial"/>
              <a:cs typeface="Arial"/>
            </a:endParaRPr>
          </a:p>
          <a:p>
            <a:pPr marL="439420" indent="-427355">
              <a:lnSpc>
                <a:spcPts val="2595"/>
              </a:lnSpc>
              <a:spcBef>
                <a:spcPts val="605"/>
              </a:spcBef>
              <a:buChar char="•"/>
              <a:tabLst>
                <a:tab pos="439420" algn="l"/>
                <a:tab pos="440055" algn="l"/>
              </a:tabLst>
            </a:pPr>
            <a:r>
              <a:rPr sz="2400" spc="-5" dirty="0">
                <a:latin typeface="Arial"/>
                <a:cs typeface="Arial"/>
              </a:rPr>
              <a:t>Use 3DES (ANSI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ts val="2595"/>
              </a:lnSpc>
            </a:pPr>
            <a:r>
              <a:rPr sz="2400" spc="-5" dirty="0">
                <a:latin typeface="Arial"/>
                <a:cs typeface="Arial"/>
              </a:rPr>
              <a:t>9.52) or DESX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29200" y="2438400"/>
            <a:ext cx="685800" cy="4572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7683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605"/>
              </a:spcBef>
            </a:pPr>
            <a:r>
              <a:rPr sz="1800" dirty="0">
                <a:solidFill>
                  <a:srgbClr val="FFFFFF"/>
                </a:solidFill>
                <a:latin typeface="Berlin Sans FB"/>
                <a:cs typeface="Berlin Sans FB"/>
              </a:rPr>
              <a:t>E</a:t>
            </a:r>
            <a:endParaRPr sz="1800">
              <a:latin typeface="Berlin Sans FB"/>
              <a:cs typeface="Berlin Sans FB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172200" y="2438400"/>
            <a:ext cx="685800" cy="4572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76835" rIns="0" bIns="0" rtlCol="0">
            <a:spAutoFit/>
          </a:bodyPr>
          <a:lstStyle/>
          <a:p>
            <a:pPr marL="170180">
              <a:lnSpc>
                <a:spcPct val="100000"/>
              </a:lnSpc>
              <a:spcBef>
                <a:spcPts val="605"/>
              </a:spcBef>
            </a:pPr>
            <a:r>
              <a:rPr sz="1800" spc="-5" dirty="0">
                <a:solidFill>
                  <a:srgbClr val="FFFFFF"/>
                </a:solidFill>
                <a:latin typeface="Berlin Sans FB"/>
                <a:cs typeface="Berlin Sans FB"/>
              </a:rPr>
              <a:t>E/D</a:t>
            </a:r>
            <a:endParaRPr sz="1800">
              <a:latin typeface="Berlin Sans FB"/>
              <a:cs typeface="Berlin Sans FB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315200" y="2438400"/>
            <a:ext cx="685800" cy="4572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76835" rIns="0" bIns="0" rtlCol="0">
            <a:spAutoFit/>
          </a:bodyPr>
          <a:lstStyle/>
          <a:p>
            <a:pPr marL="1270" algn="ctr">
              <a:lnSpc>
                <a:spcPct val="100000"/>
              </a:lnSpc>
              <a:spcBef>
                <a:spcPts val="605"/>
              </a:spcBef>
            </a:pPr>
            <a:r>
              <a:rPr sz="1800" dirty="0">
                <a:solidFill>
                  <a:srgbClr val="FFFFFF"/>
                </a:solidFill>
                <a:latin typeface="Berlin Sans FB"/>
                <a:cs typeface="Berlin Sans FB"/>
              </a:rPr>
              <a:t>E</a:t>
            </a:r>
            <a:endParaRPr sz="1800">
              <a:latin typeface="Berlin Sans FB"/>
              <a:cs typeface="Berlin Sans FB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72000" y="262890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381000" y="0"/>
                </a:moveTo>
                <a:lnTo>
                  <a:pt x="381000" y="76200"/>
                </a:lnTo>
                <a:lnTo>
                  <a:pt x="444500" y="44450"/>
                </a:lnTo>
                <a:lnTo>
                  <a:pt x="393700" y="44450"/>
                </a:lnTo>
                <a:lnTo>
                  <a:pt x="393700" y="31750"/>
                </a:lnTo>
                <a:lnTo>
                  <a:pt x="444500" y="31750"/>
                </a:lnTo>
                <a:lnTo>
                  <a:pt x="381000" y="0"/>
                </a:lnTo>
                <a:close/>
              </a:path>
              <a:path w="457200" h="76200">
                <a:moveTo>
                  <a:pt x="3810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381000" y="44450"/>
                </a:lnTo>
                <a:lnTo>
                  <a:pt x="381000" y="31750"/>
                </a:lnTo>
                <a:close/>
              </a:path>
              <a:path w="457200" h="76200">
                <a:moveTo>
                  <a:pt x="444500" y="31750"/>
                </a:moveTo>
                <a:lnTo>
                  <a:pt x="393700" y="31750"/>
                </a:lnTo>
                <a:lnTo>
                  <a:pt x="393700" y="44450"/>
                </a:lnTo>
                <a:lnTo>
                  <a:pt x="444500" y="44450"/>
                </a:lnTo>
                <a:lnTo>
                  <a:pt x="457200" y="38100"/>
                </a:lnTo>
                <a:lnTo>
                  <a:pt x="444500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715000" y="262890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381000" y="0"/>
                </a:moveTo>
                <a:lnTo>
                  <a:pt x="381000" y="76200"/>
                </a:lnTo>
                <a:lnTo>
                  <a:pt x="444500" y="44450"/>
                </a:lnTo>
                <a:lnTo>
                  <a:pt x="393700" y="44450"/>
                </a:lnTo>
                <a:lnTo>
                  <a:pt x="393700" y="31750"/>
                </a:lnTo>
                <a:lnTo>
                  <a:pt x="444500" y="31750"/>
                </a:lnTo>
                <a:lnTo>
                  <a:pt x="381000" y="0"/>
                </a:lnTo>
                <a:close/>
              </a:path>
              <a:path w="457200" h="76200">
                <a:moveTo>
                  <a:pt x="3810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381000" y="44450"/>
                </a:lnTo>
                <a:lnTo>
                  <a:pt x="381000" y="31750"/>
                </a:lnTo>
                <a:close/>
              </a:path>
              <a:path w="457200" h="76200">
                <a:moveTo>
                  <a:pt x="444500" y="31750"/>
                </a:moveTo>
                <a:lnTo>
                  <a:pt x="393700" y="31750"/>
                </a:lnTo>
                <a:lnTo>
                  <a:pt x="393700" y="44450"/>
                </a:lnTo>
                <a:lnTo>
                  <a:pt x="444500" y="44450"/>
                </a:lnTo>
                <a:lnTo>
                  <a:pt x="457200" y="38100"/>
                </a:lnTo>
                <a:lnTo>
                  <a:pt x="444500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858000" y="262890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381000" y="0"/>
                </a:moveTo>
                <a:lnTo>
                  <a:pt x="381000" y="76200"/>
                </a:lnTo>
                <a:lnTo>
                  <a:pt x="444500" y="44450"/>
                </a:lnTo>
                <a:lnTo>
                  <a:pt x="393700" y="44450"/>
                </a:lnTo>
                <a:lnTo>
                  <a:pt x="393700" y="31750"/>
                </a:lnTo>
                <a:lnTo>
                  <a:pt x="444500" y="31750"/>
                </a:lnTo>
                <a:lnTo>
                  <a:pt x="381000" y="0"/>
                </a:lnTo>
                <a:close/>
              </a:path>
              <a:path w="457200" h="76200">
                <a:moveTo>
                  <a:pt x="3810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381000" y="44450"/>
                </a:lnTo>
                <a:lnTo>
                  <a:pt x="381000" y="31750"/>
                </a:lnTo>
                <a:close/>
              </a:path>
              <a:path w="457200" h="76200">
                <a:moveTo>
                  <a:pt x="444500" y="31750"/>
                </a:moveTo>
                <a:lnTo>
                  <a:pt x="393700" y="31750"/>
                </a:lnTo>
                <a:lnTo>
                  <a:pt x="393700" y="44450"/>
                </a:lnTo>
                <a:lnTo>
                  <a:pt x="444500" y="44450"/>
                </a:lnTo>
                <a:lnTo>
                  <a:pt x="457200" y="38100"/>
                </a:lnTo>
                <a:lnTo>
                  <a:pt x="444500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178300" y="2403475"/>
            <a:ext cx="2159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Berlin Sans FB"/>
                <a:cs typeface="Berlin Sans FB"/>
              </a:rPr>
              <a:t>P</a:t>
            </a:r>
            <a:endParaRPr sz="2400">
              <a:latin typeface="Berlin Sans FB"/>
              <a:cs typeface="Berlin Sans FB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372100" y="21336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5235828" y="1717675"/>
            <a:ext cx="3143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Berlin Sans FB"/>
                <a:cs typeface="Berlin Sans FB"/>
              </a:rPr>
              <a:t>K</a:t>
            </a:r>
            <a:r>
              <a:rPr sz="2400" spc="-7" baseline="-20833" dirty="0">
                <a:latin typeface="Berlin Sans FB"/>
                <a:cs typeface="Berlin Sans FB"/>
              </a:rPr>
              <a:t>1</a:t>
            </a:r>
            <a:endParaRPr sz="2400" baseline="-20833">
              <a:latin typeface="Berlin Sans FB"/>
              <a:cs typeface="Berlin Sans FB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6472428" y="21336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6336157" y="1717675"/>
            <a:ext cx="3562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Berlin Sans FB"/>
                <a:cs typeface="Berlin Sans FB"/>
              </a:rPr>
              <a:t>K</a:t>
            </a:r>
            <a:r>
              <a:rPr sz="2400" spc="-7" baseline="-20833" dirty="0">
                <a:latin typeface="Berlin Sans FB"/>
                <a:cs typeface="Berlin Sans FB"/>
              </a:rPr>
              <a:t>2</a:t>
            </a:r>
            <a:endParaRPr sz="2400" baseline="-20833">
              <a:latin typeface="Berlin Sans FB"/>
              <a:cs typeface="Berlin Sans FB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615428" y="21336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7479156" y="1717675"/>
            <a:ext cx="3530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Berlin Sans FB"/>
                <a:cs typeface="Berlin Sans FB"/>
              </a:rPr>
              <a:t>K</a:t>
            </a:r>
            <a:r>
              <a:rPr sz="2400" spc="-7" baseline="-20833" dirty="0">
                <a:latin typeface="Berlin Sans FB"/>
                <a:cs typeface="Berlin Sans FB"/>
              </a:rPr>
              <a:t>3</a:t>
            </a:r>
            <a:endParaRPr sz="2400" baseline="-20833">
              <a:latin typeface="Berlin Sans FB"/>
              <a:cs typeface="Berlin Sans FB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8001000" y="262890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381000" y="0"/>
                </a:moveTo>
                <a:lnTo>
                  <a:pt x="381000" y="76200"/>
                </a:lnTo>
                <a:lnTo>
                  <a:pt x="444500" y="44450"/>
                </a:lnTo>
                <a:lnTo>
                  <a:pt x="393700" y="44450"/>
                </a:lnTo>
                <a:lnTo>
                  <a:pt x="393700" y="31750"/>
                </a:lnTo>
                <a:lnTo>
                  <a:pt x="444500" y="31750"/>
                </a:lnTo>
                <a:lnTo>
                  <a:pt x="381000" y="0"/>
                </a:lnTo>
                <a:close/>
              </a:path>
              <a:path w="457200" h="76200">
                <a:moveTo>
                  <a:pt x="3810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381000" y="44450"/>
                </a:lnTo>
                <a:lnTo>
                  <a:pt x="381000" y="31750"/>
                </a:lnTo>
                <a:close/>
              </a:path>
              <a:path w="457200" h="76200">
                <a:moveTo>
                  <a:pt x="444500" y="31750"/>
                </a:moveTo>
                <a:lnTo>
                  <a:pt x="393700" y="31750"/>
                </a:lnTo>
                <a:lnTo>
                  <a:pt x="393700" y="44450"/>
                </a:lnTo>
                <a:lnTo>
                  <a:pt x="444500" y="44450"/>
                </a:lnTo>
                <a:lnTo>
                  <a:pt x="457200" y="38100"/>
                </a:lnTo>
                <a:lnTo>
                  <a:pt x="444500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8522334" y="2403475"/>
            <a:ext cx="2063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Berlin Sans FB"/>
                <a:cs typeface="Berlin Sans FB"/>
              </a:rPr>
              <a:t>C</a:t>
            </a:r>
            <a:endParaRPr sz="2400">
              <a:latin typeface="Berlin Sans FB"/>
              <a:cs typeface="Berlin Sans FB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931153" y="2936570"/>
            <a:ext cx="68326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Berlin Sans FB"/>
                <a:cs typeface="Berlin Sans FB"/>
              </a:rPr>
              <a:t>3DES</a:t>
            </a:r>
            <a:endParaRPr sz="2400">
              <a:latin typeface="Berlin Sans FB"/>
              <a:cs typeface="Berlin Sans FB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248400" y="4343400"/>
            <a:ext cx="685800" cy="4572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77470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610"/>
              </a:spcBef>
            </a:pPr>
            <a:r>
              <a:rPr sz="1800" dirty="0">
                <a:solidFill>
                  <a:srgbClr val="FFFFFF"/>
                </a:solidFill>
                <a:latin typeface="Berlin Sans FB"/>
                <a:cs typeface="Berlin Sans FB"/>
              </a:rPr>
              <a:t>E</a:t>
            </a:r>
            <a:endParaRPr sz="1800">
              <a:latin typeface="Berlin Sans FB"/>
              <a:cs typeface="Berlin Sans FB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6591300" y="4038600"/>
            <a:ext cx="76200" cy="304800"/>
          </a:xfrm>
          <a:custGeom>
            <a:avLst/>
            <a:gdLst/>
            <a:ahLst/>
            <a:cxnLst/>
            <a:rect l="l" t="t" r="r" b="b"/>
            <a:pathLst>
              <a:path w="76200" h="304800">
                <a:moveTo>
                  <a:pt x="31750" y="228600"/>
                </a:moveTo>
                <a:lnTo>
                  <a:pt x="0" y="228600"/>
                </a:lnTo>
                <a:lnTo>
                  <a:pt x="38100" y="304800"/>
                </a:lnTo>
                <a:lnTo>
                  <a:pt x="69850" y="241300"/>
                </a:lnTo>
                <a:lnTo>
                  <a:pt x="31750" y="241300"/>
                </a:lnTo>
                <a:lnTo>
                  <a:pt x="31750" y="228600"/>
                </a:lnTo>
                <a:close/>
              </a:path>
              <a:path w="76200" h="304800">
                <a:moveTo>
                  <a:pt x="44450" y="0"/>
                </a:moveTo>
                <a:lnTo>
                  <a:pt x="31750" y="0"/>
                </a:lnTo>
                <a:lnTo>
                  <a:pt x="31750" y="241300"/>
                </a:lnTo>
                <a:lnTo>
                  <a:pt x="44450" y="241300"/>
                </a:lnTo>
                <a:lnTo>
                  <a:pt x="44450" y="0"/>
                </a:lnTo>
                <a:close/>
              </a:path>
              <a:path w="76200" h="304800">
                <a:moveTo>
                  <a:pt x="76200" y="228600"/>
                </a:moveTo>
                <a:lnTo>
                  <a:pt x="44450" y="228600"/>
                </a:lnTo>
                <a:lnTo>
                  <a:pt x="44450" y="241300"/>
                </a:lnTo>
                <a:lnTo>
                  <a:pt x="69850" y="241300"/>
                </a:lnTo>
                <a:lnTo>
                  <a:pt x="76200" y="228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5561203" y="3641852"/>
            <a:ext cx="11518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931544" algn="l"/>
              </a:tabLst>
            </a:pPr>
            <a:r>
              <a:rPr sz="2400" spc="-5" dirty="0">
                <a:latin typeface="Berlin Sans FB"/>
                <a:cs typeface="Berlin Sans FB"/>
              </a:rPr>
              <a:t>K</a:t>
            </a:r>
            <a:r>
              <a:rPr sz="2400" spc="-7" baseline="-20833" dirty="0">
                <a:latin typeface="Berlin Sans FB"/>
                <a:cs typeface="Berlin Sans FB"/>
              </a:rPr>
              <a:t>1	</a:t>
            </a:r>
            <a:r>
              <a:rPr sz="2400" dirty="0">
                <a:latin typeface="Berlin Sans FB"/>
                <a:cs typeface="Berlin Sans FB"/>
              </a:rPr>
              <a:t>K</a:t>
            </a:r>
            <a:endParaRPr sz="2400">
              <a:latin typeface="Berlin Sans FB"/>
              <a:cs typeface="Berlin Sans FB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26353" y="4433696"/>
            <a:ext cx="16256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Symbol"/>
                <a:cs typeface="Symbol"/>
              </a:rPr>
              <a:t></a:t>
            </a:r>
            <a:endParaRPr sz="1400">
              <a:latin typeface="Symbol"/>
              <a:cs typeface="Symbo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395209" y="4433696"/>
            <a:ext cx="16256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Symbol"/>
                <a:cs typeface="Symbol"/>
              </a:rPr>
              <a:t></a:t>
            </a:r>
            <a:endParaRPr sz="1400">
              <a:latin typeface="Symbol"/>
              <a:cs typeface="Symbol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5181600" y="4114800"/>
            <a:ext cx="1066800" cy="495300"/>
          </a:xfrm>
          <a:custGeom>
            <a:avLst/>
            <a:gdLst/>
            <a:ahLst/>
            <a:cxnLst/>
            <a:rect l="l" t="t" r="r" b="b"/>
            <a:pathLst>
              <a:path w="1066800" h="495300">
                <a:moveTo>
                  <a:pt x="457200" y="457200"/>
                </a:moveTo>
                <a:lnTo>
                  <a:pt x="444500" y="450850"/>
                </a:lnTo>
                <a:lnTo>
                  <a:pt x="381000" y="419100"/>
                </a:lnTo>
                <a:lnTo>
                  <a:pt x="381000" y="450850"/>
                </a:lnTo>
                <a:lnTo>
                  <a:pt x="0" y="450850"/>
                </a:lnTo>
                <a:lnTo>
                  <a:pt x="0" y="463550"/>
                </a:lnTo>
                <a:lnTo>
                  <a:pt x="381000" y="463550"/>
                </a:lnTo>
                <a:lnTo>
                  <a:pt x="381000" y="495300"/>
                </a:lnTo>
                <a:lnTo>
                  <a:pt x="444500" y="463550"/>
                </a:lnTo>
                <a:lnTo>
                  <a:pt x="457200" y="457200"/>
                </a:lnTo>
                <a:close/>
              </a:path>
              <a:path w="1066800" h="495300">
                <a:moveTo>
                  <a:pt x="571500" y="304800"/>
                </a:moveTo>
                <a:lnTo>
                  <a:pt x="539750" y="304800"/>
                </a:lnTo>
                <a:lnTo>
                  <a:pt x="539750" y="0"/>
                </a:lnTo>
                <a:lnTo>
                  <a:pt x="527050" y="0"/>
                </a:lnTo>
                <a:lnTo>
                  <a:pt x="527050" y="304800"/>
                </a:lnTo>
                <a:lnTo>
                  <a:pt x="495300" y="304800"/>
                </a:lnTo>
                <a:lnTo>
                  <a:pt x="533400" y="381000"/>
                </a:lnTo>
                <a:lnTo>
                  <a:pt x="565150" y="317500"/>
                </a:lnTo>
                <a:lnTo>
                  <a:pt x="571500" y="304800"/>
                </a:lnTo>
                <a:close/>
              </a:path>
              <a:path w="1066800" h="495300">
                <a:moveTo>
                  <a:pt x="1066800" y="457200"/>
                </a:moveTo>
                <a:lnTo>
                  <a:pt x="1054100" y="450850"/>
                </a:lnTo>
                <a:lnTo>
                  <a:pt x="990600" y="419100"/>
                </a:lnTo>
                <a:lnTo>
                  <a:pt x="990600" y="450850"/>
                </a:lnTo>
                <a:lnTo>
                  <a:pt x="609600" y="450850"/>
                </a:lnTo>
                <a:lnTo>
                  <a:pt x="609600" y="463550"/>
                </a:lnTo>
                <a:lnTo>
                  <a:pt x="990600" y="463550"/>
                </a:lnTo>
                <a:lnTo>
                  <a:pt x="990600" y="495300"/>
                </a:lnTo>
                <a:lnTo>
                  <a:pt x="1054100" y="463550"/>
                </a:lnTo>
                <a:lnTo>
                  <a:pt x="1066800" y="4572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934200" y="4114800"/>
            <a:ext cx="1066800" cy="495300"/>
          </a:xfrm>
          <a:custGeom>
            <a:avLst/>
            <a:gdLst/>
            <a:ahLst/>
            <a:cxnLst/>
            <a:rect l="l" t="t" r="r" b="b"/>
            <a:pathLst>
              <a:path w="1066800" h="495300">
                <a:moveTo>
                  <a:pt x="457200" y="457200"/>
                </a:moveTo>
                <a:lnTo>
                  <a:pt x="444500" y="450850"/>
                </a:lnTo>
                <a:lnTo>
                  <a:pt x="381000" y="419100"/>
                </a:lnTo>
                <a:lnTo>
                  <a:pt x="381000" y="450850"/>
                </a:lnTo>
                <a:lnTo>
                  <a:pt x="0" y="450850"/>
                </a:lnTo>
                <a:lnTo>
                  <a:pt x="0" y="463550"/>
                </a:lnTo>
                <a:lnTo>
                  <a:pt x="381000" y="463550"/>
                </a:lnTo>
                <a:lnTo>
                  <a:pt x="381000" y="495300"/>
                </a:lnTo>
                <a:lnTo>
                  <a:pt x="444500" y="463550"/>
                </a:lnTo>
                <a:lnTo>
                  <a:pt x="457200" y="457200"/>
                </a:lnTo>
                <a:close/>
              </a:path>
              <a:path w="1066800" h="495300">
                <a:moveTo>
                  <a:pt x="571500" y="304800"/>
                </a:moveTo>
                <a:lnTo>
                  <a:pt x="539750" y="304800"/>
                </a:lnTo>
                <a:lnTo>
                  <a:pt x="539750" y="0"/>
                </a:lnTo>
                <a:lnTo>
                  <a:pt x="527050" y="0"/>
                </a:lnTo>
                <a:lnTo>
                  <a:pt x="527050" y="304800"/>
                </a:lnTo>
                <a:lnTo>
                  <a:pt x="495300" y="304800"/>
                </a:lnTo>
                <a:lnTo>
                  <a:pt x="533400" y="381000"/>
                </a:lnTo>
                <a:lnTo>
                  <a:pt x="565150" y="317500"/>
                </a:lnTo>
                <a:lnTo>
                  <a:pt x="571500" y="304800"/>
                </a:lnTo>
                <a:close/>
              </a:path>
              <a:path w="1066800" h="495300">
                <a:moveTo>
                  <a:pt x="1066800" y="457200"/>
                </a:moveTo>
                <a:lnTo>
                  <a:pt x="1054100" y="450850"/>
                </a:lnTo>
                <a:lnTo>
                  <a:pt x="990600" y="419100"/>
                </a:lnTo>
                <a:lnTo>
                  <a:pt x="990600" y="450850"/>
                </a:lnTo>
                <a:lnTo>
                  <a:pt x="609600" y="450850"/>
                </a:lnTo>
                <a:lnTo>
                  <a:pt x="609600" y="463550"/>
                </a:lnTo>
                <a:lnTo>
                  <a:pt x="990600" y="463550"/>
                </a:lnTo>
                <a:lnTo>
                  <a:pt x="990600" y="495300"/>
                </a:lnTo>
                <a:lnTo>
                  <a:pt x="1054100" y="463550"/>
                </a:lnTo>
                <a:lnTo>
                  <a:pt x="1066800" y="4572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7326756" y="3641852"/>
            <a:ext cx="3562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Berlin Sans FB"/>
                <a:cs typeface="Berlin Sans FB"/>
              </a:rPr>
              <a:t>K</a:t>
            </a:r>
            <a:r>
              <a:rPr sz="2400" spc="-7" baseline="-20833" dirty="0">
                <a:latin typeface="Berlin Sans FB"/>
                <a:cs typeface="Berlin Sans FB"/>
              </a:rPr>
              <a:t>2</a:t>
            </a:r>
            <a:endParaRPr sz="2400" baseline="-20833">
              <a:latin typeface="Berlin Sans FB"/>
              <a:cs typeface="Berlin Sans FB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30" name="object 30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31" name="object 31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34</a:t>
            </a:fld>
            <a:endParaRPr dirty="0"/>
          </a:p>
        </p:txBody>
      </p:sp>
      <p:sp>
        <p:nvSpPr>
          <p:cNvPr id="28" name="object 28"/>
          <p:cNvSpPr txBox="1"/>
          <p:nvPr/>
        </p:nvSpPr>
        <p:spPr>
          <a:xfrm>
            <a:off x="6099428" y="4842509"/>
            <a:ext cx="7137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Berlin Sans FB"/>
                <a:cs typeface="Berlin Sans FB"/>
              </a:rPr>
              <a:t>DESX</a:t>
            </a:r>
            <a:endParaRPr sz="2400">
              <a:latin typeface="Berlin Sans FB"/>
              <a:cs typeface="Berlin Sans FB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493013"/>
            <a:ext cx="702627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5" dirty="0"/>
              <a:t>Advanced Encryption</a:t>
            </a:r>
            <a:r>
              <a:rPr sz="4000" spc="5" dirty="0"/>
              <a:t> </a:t>
            </a:r>
            <a:r>
              <a:rPr sz="4000" spc="-5" dirty="0"/>
              <a:t>Standard</a:t>
            </a:r>
            <a:endParaRPr sz="40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35937"/>
            <a:ext cx="8114665" cy="4290060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353695" marR="210820" indent="-341630">
              <a:lnSpc>
                <a:spcPct val="90000"/>
              </a:lnSpc>
              <a:spcBef>
                <a:spcPts val="43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Public competition </a:t>
            </a:r>
            <a:r>
              <a:rPr sz="2800" dirty="0">
                <a:latin typeface="Arial"/>
                <a:cs typeface="Arial"/>
              </a:rPr>
              <a:t>to replace </a:t>
            </a:r>
            <a:r>
              <a:rPr sz="2800" spc="-10" dirty="0">
                <a:latin typeface="Arial"/>
                <a:cs typeface="Arial"/>
              </a:rPr>
              <a:t>DES: </a:t>
            </a:r>
            <a:r>
              <a:rPr sz="2800" spc="-5" dirty="0">
                <a:latin typeface="Arial"/>
                <a:cs typeface="Arial"/>
              </a:rPr>
              <a:t>because </a:t>
            </a:r>
            <a:r>
              <a:rPr sz="2800" spc="15" dirty="0">
                <a:latin typeface="Arial"/>
                <a:cs typeface="Arial"/>
              </a:rPr>
              <a:t>56-  </a:t>
            </a:r>
            <a:r>
              <a:rPr sz="2800" dirty="0">
                <a:latin typeface="Arial"/>
                <a:cs typeface="Arial"/>
              </a:rPr>
              <a:t>bit </a:t>
            </a:r>
            <a:r>
              <a:rPr sz="2800" spc="-5" dirty="0">
                <a:latin typeface="Arial"/>
                <a:cs typeface="Arial"/>
              </a:rPr>
              <a:t>keys and </a:t>
            </a:r>
            <a:r>
              <a:rPr sz="2800" dirty="0">
                <a:latin typeface="Arial"/>
                <a:cs typeface="Arial"/>
              </a:rPr>
              <a:t>64-bit </a:t>
            </a:r>
            <a:r>
              <a:rPr sz="2800" spc="-5" dirty="0">
                <a:latin typeface="Arial"/>
                <a:cs typeface="Arial"/>
              </a:rPr>
              <a:t>data blocks no longer  adequate.</a:t>
            </a:r>
            <a:endParaRPr sz="2800" dirty="0">
              <a:latin typeface="Arial"/>
              <a:cs typeface="Arial"/>
            </a:endParaRPr>
          </a:p>
          <a:p>
            <a:pPr marL="353695" marR="313690" indent="-341630">
              <a:lnSpc>
                <a:spcPts val="3020"/>
              </a:lnSpc>
              <a:spcBef>
                <a:spcPts val="65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Rijndael nominated as the </a:t>
            </a:r>
            <a:r>
              <a:rPr sz="2800" dirty="0">
                <a:latin typeface="Arial"/>
                <a:cs typeface="Arial"/>
              </a:rPr>
              <a:t>new </a:t>
            </a:r>
            <a:r>
              <a:rPr sz="2800" spc="-5" dirty="0">
                <a:latin typeface="Arial"/>
                <a:cs typeface="Arial"/>
              </a:rPr>
              <a:t>Advanced  Encryption Standard (AES) in 2001</a:t>
            </a:r>
            <a:r>
              <a:rPr sz="2800" spc="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[FIPS-197].</a:t>
            </a:r>
          </a:p>
          <a:p>
            <a:pPr marL="353695" marR="5080" indent="-341630">
              <a:lnSpc>
                <a:spcPts val="3020"/>
              </a:lnSpc>
              <a:spcBef>
                <a:spcPts val="61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Rijndael (pronounce as </a:t>
            </a:r>
            <a:r>
              <a:rPr sz="2800" dirty="0">
                <a:latin typeface="Arial"/>
                <a:cs typeface="Arial"/>
              </a:rPr>
              <a:t>“Rhine-doll”) </a:t>
            </a:r>
            <a:r>
              <a:rPr sz="2800" spc="-5" dirty="0">
                <a:latin typeface="Arial"/>
                <a:cs typeface="Arial"/>
              </a:rPr>
              <a:t>designed </a:t>
            </a:r>
            <a:r>
              <a:rPr sz="2800" spc="-10" dirty="0">
                <a:latin typeface="Arial"/>
                <a:cs typeface="Arial"/>
              </a:rPr>
              <a:t>by  </a:t>
            </a:r>
            <a:r>
              <a:rPr sz="2800" spc="-5" dirty="0">
                <a:latin typeface="Arial"/>
                <a:cs typeface="Arial"/>
              </a:rPr>
              <a:t>Vincent Rijmen and Joan</a:t>
            </a:r>
            <a:r>
              <a:rPr sz="2800" spc="4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Daemen.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2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128-bit </a:t>
            </a:r>
            <a:r>
              <a:rPr sz="2800" spc="-5" dirty="0">
                <a:latin typeface="Arial"/>
                <a:cs typeface="Arial"/>
              </a:rPr>
              <a:t>block </a:t>
            </a:r>
            <a:r>
              <a:rPr sz="2800" dirty="0">
                <a:latin typeface="Arial"/>
                <a:cs typeface="Arial"/>
              </a:rPr>
              <a:t>size (</a:t>
            </a:r>
            <a:r>
              <a:rPr sz="2800" dirty="0">
                <a:solidFill>
                  <a:srgbClr val="FF0000"/>
                </a:solidFill>
                <a:latin typeface="Arial"/>
                <a:cs typeface="Arial"/>
              </a:rPr>
              <a:t>Note error </a:t>
            </a:r>
            <a:r>
              <a:rPr sz="2800" spc="-5" dirty="0">
                <a:solidFill>
                  <a:srgbClr val="FF0000"/>
                </a:solidFill>
                <a:latin typeface="Arial"/>
                <a:cs typeface="Arial"/>
              </a:rPr>
              <a:t>in Harris p.</a:t>
            </a:r>
            <a:r>
              <a:rPr sz="2800" spc="3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spc="5" dirty="0">
                <a:solidFill>
                  <a:srgbClr val="FF0000"/>
                </a:solidFill>
                <a:latin typeface="Arial"/>
                <a:cs typeface="Arial"/>
              </a:rPr>
              <a:t>809</a:t>
            </a:r>
            <a:r>
              <a:rPr sz="2800" spc="5" dirty="0" smtClean="0">
                <a:latin typeface="Arial"/>
                <a:cs typeface="Arial"/>
              </a:rPr>
              <a:t>)</a:t>
            </a:r>
            <a:r>
              <a:rPr lang="en-US" sz="2800" spc="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6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128-bit, 196-bit, and 256-bit key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sizes.</a:t>
            </a:r>
          </a:p>
          <a:p>
            <a:pPr marL="353695" indent="-341630">
              <a:lnSpc>
                <a:spcPct val="100000"/>
              </a:lnSpc>
              <a:spcBef>
                <a:spcPts val="27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Rijndael is </a:t>
            </a:r>
            <a:r>
              <a:rPr sz="280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not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a Feistel</a:t>
            </a:r>
            <a:r>
              <a:rPr sz="2800" spc="4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cipher.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6990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Rijndael </a:t>
            </a:r>
            <a:r>
              <a:rPr spc="-5" dirty="0"/>
              <a:t>round</a:t>
            </a:r>
            <a:r>
              <a:rPr spc="-70" dirty="0"/>
              <a:t> </a:t>
            </a:r>
            <a:r>
              <a:rPr spc="-5" dirty="0"/>
              <a:t>function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3342132" y="2586227"/>
          <a:ext cx="622300" cy="6416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0020"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0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FF99"/>
                    </a:solidFill>
                  </a:tcPr>
                </a:tc>
                <a:tc>
                  <a:txBody>
                    <a:bodyPr/>
                    <a:lstStyle/>
                    <a:p>
                      <a:pPr marR="19685" algn="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4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8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B1B1B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12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1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R="19685" algn="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5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9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13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3333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1543"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2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FF"/>
                    </a:solidFill>
                  </a:tcPr>
                </a:tc>
                <a:tc>
                  <a:txBody>
                    <a:bodyPr/>
                    <a:lstStyle/>
                    <a:p>
                      <a:pPr marR="19685" algn="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6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E300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880"/>
                        </a:lnSpc>
                        <a:spcBef>
                          <a:spcPts val="29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10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880"/>
                        </a:lnSpc>
                        <a:spcBef>
                          <a:spcPts val="29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14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020"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3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143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3300"/>
                    </a:solidFill>
                  </a:tcPr>
                </a:tc>
                <a:tc>
                  <a:txBody>
                    <a:bodyPr/>
                    <a:lstStyle/>
                    <a:p>
                      <a:pPr marR="19685" algn="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7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143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875"/>
                        </a:lnSpc>
                        <a:spcBef>
                          <a:spcPts val="284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11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875"/>
                        </a:lnSpc>
                        <a:spcBef>
                          <a:spcPts val="284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15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3342132" y="1519427"/>
          <a:ext cx="622300" cy="6416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0020"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0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R="19685" algn="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4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8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66FF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875"/>
                        </a:lnSpc>
                        <a:spcBef>
                          <a:spcPts val="28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12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1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marR="19685" algn="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5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9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B9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13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1543"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2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19685" algn="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6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880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10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880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14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66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020"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3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143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66FF"/>
                    </a:solidFill>
                  </a:tcPr>
                </a:tc>
                <a:tc>
                  <a:txBody>
                    <a:bodyPr/>
                    <a:lstStyle/>
                    <a:p>
                      <a:pPr marR="19685" algn="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7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143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875"/>
                        </a:lnSpc>
                        <a:spcBef>
                          <a:spcPts val="284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11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875"/>
                        </a:lnSpc>
                        <a:spcBef>
                          <a:spcPts val="284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15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3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4572000" y="1600200"/>
            <a:ext cx="1426845" cy="3784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125"/>
              </a:spcBef>
            </a:pPr>
            <a:r>
              <a:rPr sz="2000" b="1" dirty="0">
                <a:latin typeface="Times New Roman"/>
                <a:cs typeface="Times New Roman"/>
              </a:rPr>
              <a:t>Initial</a:t>
            </a:r>
            <a:r>
              <a:rPr sz="2000" b="1" spc="-7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state</a:t>
            </a:r>
            <a:endParaRPr sz="2000">
              <a:latin typeface="Times New Roman"/>
              <a:cs typeface="Times New Roman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3342132" y="3697223"/>
          <a:ext cx="615950" cy="6416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0019">
                <a:tc>
                  <a:txBody>
                    <a:bodyPr/>
                    <a:lstStyle/>
                    <a:p>
                      <a:pPr marL="33655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0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FF99"/>
                    </a:solidFill>
                  </a:tcPr>
                </a:tc>
                <a:tc>
                  <a:txBody>
                    <a:bodyPr/>
                    <a:lstStyle/>
                    <a:p>
                      <a:pPr marL="3048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4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3048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8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B1B1B1"/>
                    </a:solidFill>
                  </a:tcPr>
                </a:tc>
                <a:tc>
                  <a:txBody>
                    <a:bodyPr/>
                    <a:lstStyle/>
                    <a:p>
                      <a:pPr marL="12065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12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1544">
                <a:tc>
                  <a:txBody>
                    <a:bodyPr/>
                    <a:lstStyle/>
                    <a:p>
                      <a:pPr marL="33655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5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048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9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FF99"/>
                    </a:solidFill>
                  </a:tcPr>
                </a:tc>
                <a:tc>
                  <a:txBody>
                    <a:bodyPr/>
                    <a:lstStyle/>
                    <a:p>
                      <a:pPr marL="12065">
                        <a:lnSpc>
                          <a:spcPts val="880"/>
                        </a:lnSpc>
                        <a:spcBef>
                          <a:spcPts val="295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13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3333CC"/>
                    </a:solidFill>
                  </a:tcPr>
                </a:tc>
                <a:tc>
                  <a:txBody>
                    <a:bodyPr/>
                    <a:lstStyle/>
                    <a:p>
                      <a:pPr marL="3048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1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L="15240">
                        <a:lnSpc>
                          <a:spcPts val="875"/>
                        </a:lnSpc>
                        <a:spcBef>
                          <a:spcPts val="285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10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12065">
                        <a:lnSpc>
                          <a:spcPts val="875"/>
                        </a:lnSpc>
                        <a:spcBef>
                          <a:spcPts val="285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14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FF33"/>
                    </a:solidFill>
                  </a:tcPr>
                </a:tc>
                <a:tc>
                  <a:txBody>
                    <a:bodyPr/>
                    <a:lstStyle/>
                    <a:p>
                      <a:pPr marL="3048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2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FF"/>
                    </a:solidFill>
                  </a:tcPr>
                </a:tc>
                <a:tc>
                  <a:txBody>
                    <a:bodyPr/>
                    <a:lstStyle/>
                    <a:p>
                      <a:pPr marL="3048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6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E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L="33655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7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12065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11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66"/>
                    </a:solidFill>
                  </a:tcPr>
                </a:tc>
                <a:tc>
                  <a:txBody>
                    <a:bodyPr/>
                    <a:lstStyle/>
                    <a:p>
                      <a:pPr marL="12065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15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marL="3048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3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3348228" y="4764023"/>
          <a:ext cx="615950" cy="6416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0019">
                <a:tc>
                  <a:txBody>
                    <a:bodyPr/>
                    <a:lstStyle/>
                    <a:p>
                      <a:pPr marL="6350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0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FF99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4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8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B1B1B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865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12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1544">
                <a:tc>
                  <a:txBody>
                    <a:bodyPr/>
                    <a:lstStyle/>
                    <a:p>
                      <a:pPr marL="6350" algn="ctr">
                        <a:lnSpc>
                          <a:spcPct val="100000"/>
                        </a:lnSpc>
                        <a:spcBef>
                          <a:spcPts val="10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5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10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9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FF99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875"/>
                        </a:lnSpc>
                        <a:spcBef>
                          <a:spcPts val="29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13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3333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1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L="5715" algn="ctr">
                        <a:lnSpc>
                          <a:spcPts val="875"/>
                        </a:lnSpc>
                        <a:spcBef>
                          <a:spcPts val="28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10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875"/>
                        </a:lnSpc>
                        <a:spcBef>
                          <a:spcPts val="28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14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FF33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2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6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E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L="6350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7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11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66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15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3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" name="object 8"/>
          <p:cNvGrpSpPr/>
          <p:nvPr/>
        </p:nvGrpSpPr>
        <p:grpSpPr>
          <a:xfrm>
            <a:off x="1138237" y="2052637"/>
            <a:ext cx="1228725" cy="619125"/>
            <a:chOff x="1138237" y="2052637"/>
            <a:chExt cx="1228725" cy="619125"/>
          </a:xfrm>
        </p:grpSpPr>
        <p:sp>
          <p:nvSpPr>
            <p:cNvPr id="9" name="object 9"/>
            <p:cNvSpPr/>
            <p:nvPr/>
          </p:nvSpPr>
          <p:spPr>
            <a:xfrm>
              <a:off x="1143000" y="2057400"/>
              <a:ext cx="1219200" cy="76200"/>
            </a:xfrm>
            <a:custGeom>
              <a:avLst/>
              <a:gdLst/>
              <a:ahLst/>
              <a:cxnLst/>
              <a:rect l="l" t="t" r="r" b="b"/>
              <a:pathLst>
                <a:path w="1219200" h="76200">
                  <a:moveTo>
                    <a:pt x="1219200" y="0"/>
                  </a:moveTo>
                  <a:lnTo>
                    <a:pt x="0" y="0"/>
                  </a:lnTo>
                  <a:lnTo>
                    <a:pt x="76200" y="76200"/>
                  </a:lnTo>
                  <a:lnTo>
                    <a:pt x="1143000" y="76200"/>
                  </a:lnTo>
                  <a:lnTo>
                    <a:pt x="1219200" y="0"/>
                  </a:lnTo>
                  <a:close/>
                </a:path>
              </a:pathLst>
            </a:custGeom>
            <a:solidFill>
              <a:srgbClr val="31D5A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143000" y="2590800"/>
              <a:ext cx="1219200" cy="76200"/>
            </a:xfrm>
            <a:custGeom>
              <a:avLst/>
              <a:gdLst/>
              <a:ahLst/>
              <a:cxnLst/>
              <a:rect l="l" t="t" r="r" b="b"/>
              <a:pathLst>
                <a:path w="1219200" h="76200">
                  <a:moveTo>
                    <a:pt x="1143000" y="0"/>
                  </a:moveTo>
                  <a:lnTo>
                    <a:pt x="76200" y="0"/>
                  </a:lnTo>
                  <a:lnTo>
                    <a:pt x="0" y="76200"/>
                  </a:lnTo>
                  <a:lnTo>
                    <a:pt x="1219200" y="76200"/>
                  </a:lnTo>
                  <a:lnTo>
                    <a:pt x="1143000" y="0"/>
                  </a:lnTo>
                  <a:close/>
                </a:path>
              </a:pathLst>
            </a:custGeom>
            <a:solidFill>
              <a:srgbClr val="00A37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143000" y="2057400"/>
              <a:ext cx="76200" cy="609600"/>
            </a:xfrm>
            <a:custGeom>
              <a:avLst/>
              <a:gdLst/>
              <a:ahLst/>
              <a:cxnLst/>
              <a:rect l="l" t="t" r="r" b="b"/>
              <a:pathLst>
                <a:path w="76200" h="609600">
                  <a:moveTo>
                    <a:pt x="0" y="0"/>
                  </a:moveTo>
                  <a:lnTo>
                    <a:pt x="0" y="609600"/>
                  </a:lnTo>
                  <a:lnTo>
                    <a:pt x="76200" y="533400"/>
                  </a:lnTo>
                  <a:lnTo>
                    <a:pt x="76200" y="76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DF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2286000" y="2057400"/>
              <a:ext cx="76200" cy="609600"/>
            </a:xfrm>
            <a:custGeom>
              <a:avLst/>
              <a:gdLst/>
              <a:ahLst/>
              <a:cxnLst/>
              <a:rect l="l" t="t" r="r" b="b"/>
              <a:pathLst>
                <a:path w="76200" h="609600">
                  <a:moveTo>
                    <a:pt x="76200" y="0"/>
                  </a:moveTo>
                  <a:lnTo>
                    <a:pt x="0" y="76200"/>
                  </a:lnTo>
                  <a:lnTo>
                    <a:pt x="0" y="533400"/>
                  </a:lnTo>
                  <a:lnTo>
                    <a:pt x="76200" y="6096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79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143000" y="2057400"/>
              <a:ext cx="1219200" cy="609600"/>
            </a:xfrm>
            <a:custGeom>
              <a:avLst/>
              <a:gdLst/>
              <a:ahLst/>
              <a:cxnLst/>
              <a:rect l="l" t="t" r="r" b="b"/>
              <a:pathLst>
                <a:path w="1219200" h="609600">
                  <a:moveTo>
                    <a:pt x="0" y="0"/>
                  </a:moveTo>
                  <a:lnTo>
                    <a:pt x="1219200" y="0"/>
                  </a:lnTo>
                  <a:lnTo>
                    <a:pt x="1219200" y="609600"/>
                  </a:lnTo>
                  <a:lnTo>
                    <a:pt x="0" y="609600"/>
                  </a:lnTo>
                  <a:lnTo>
                    <a:pt x="0" y="0"/>
                  </a:lnTo>
                  <a:close/>
                </a:path>
                <a:path w="1219200" h="609600">
                  <a:moveTo>
                    <a:pt x="0" y="0"/>
                  </a:moveTo>
                  <a:lnTo>
                    <a:pt x="76200" y="76200"/>
                  </a:lnTo>
                </a:path>
                <a:path w="1219200" h="609600">
                  <a:moveTo>
                    <a:pt x="0" y="609600"/>
                  </a:moveTo>
                  <a:lnTo>
                    <a:pt x="76200" y="533400"/>
                  </a:lnTo>
                </a:path>
                <a:path w="1219200" h="609600">
                  <a:moveTo>
                    <a:pt x="1219200" y="0"/>
                  </a:moveTo>
                  <a:lnTo>
                    <a:pt x="1143000" y="76200"/>
                  </a:lnTo>
                </a:path>
                <a:path w="1219200" h="609600">
                  <a:moveTo>
                    <a:pt x="1219200" y="609600"/>
                  </a:moveTo>
                  <a:lnTo>
                    <a:pt x="1143000" y="53340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1219200" y="2133600"/>
            <a:ext cx="1066800" cy="457200"/>
          </a:xfrm>
          <a:prstGeom prst="rect">
            <a:avLst/>
          </a:prstGeom>
          <a:solidFill>
            <a:srgbClr val="00CC99"/>
          </a:solidFill>
          <a:ln w="9144">
            <a:solidFill>
              <a:srgbClr val="000000"/>
            </a:solidFill>
          </a:ln>
        </p:spPr>
        <p:txBody>
          <a:bodyPr vert="horz" wrap="square" lIns="0" tIns="75565" rIns="0" bIns="0" rtlCol="0">
            <a:spAutoFit/>
          </a:bodyPr>
          <a:lstStyle/>
          <a:p>
            <a:pPr marL="234950">
              <a:lnSpc>
                <a:spcPct val="100000"/>
              </a:lnSpc>
              <a:spcBef>
                <a:spcPts val="595"/>
              </a:spcBef>
            </a:pPr>
            <a:r>
              <a:rPr sz="1800" spc="-5" dirty="0">
                <a:latin typeface="Arial"/>
                <a:cs typeface="Arial"/>
              </a:rPr>
              <a:t>S-box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362200" y="2165603"/>
            <a:ext cx="1333500" cy="425450"/>
          </a:xfrm>
          <a:custGeom>
            <a:avLst/>
            <a:gdLst/>
            <a:ahLst/>
            <a:cxnLst/>
            <a:rect l="l" t="t" r="r" b="b"/>
            <a:pathLst>
              <a:path w="1333500" h="425450">
                <a:moveTo>
                  <a:pt x="1333500" y="348996"/>
                </a:moveTo>
                <a:lnTo>
                  <a:pt x="1301750" y="348996"/>
                </a:lnTo>
                <a:lnTo>
                  <a:pt x="1301750" y="0"/>
                </a:lnTo>
                <a:lnTo>
                  <a:pt x="1289050" y="0"/>
                </a:lnTo>
                <a:lnTo>
                  <a:pt x="1289050" y="193421"/>
                </a:lnTo>
                <a:lnTo>
                  <a:pt x="1282700" y="190246"/>
                </a:lnTo>
                <a:lnTo>
                  <a:pt x="1219200" y="158496"/>
                </a:lnTo>
                <a:lnTo>
                  <a:pt x="1219200" y="190246"/>
                </a:lnTo>
                <a:lnTo>
                  <a:pt x="0" y="190246"/>
                </a:lnTo>
                <a:lnTo>
                  <a:pt x="0" y="202946"/>
                </a:lnTo>
                <a:lnTo>
                  <a:pt x="1219200" y="202946"/>
                </a:lnTo>
                <a:lnTo>
                  <a:pt x="1219200" y="234696"/>
                </a:lnTo>
                <a:lnTo>
                  <a:pt x="1282700" y="202946"/>
                </a:lnTo>
                <a:lnTo>
                  <a:pt x="1289050" y="199771"/>
                </a:lnTo>
                <a:lnTo>
                  <a:pt x="1289050" y="348996"/>
                </a:lnTo>
                <a:lnTo>
                  <a:pt x="1257300" y="348996"/>
                </a:lnTo>
                <a:lnTo>
                  <a:pt x="1295400" y="425196"/>
                </a:lnTo>
                <a:lnTo>
                  <a:pt x="1327150" y="361696"/>
                </a:lnTo>
                <a:lnTo>
                  <a:pt x="1333500" y="3489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6" name="object 16"/>
          <p:cNvGrpSpPr/>
          <p:nvPr/>
        </p:nvGrpSpPr>
        <p:grpSpPr>
          <a:xfrm>
            <a:off x="985837" y="3119437"/>
            <a:ext cx="1533525" cy="619125"/>
            <a:chOff x="985837" y="3119437"/>
            <a:chExt cx="1533525" cy="619125"/>
          </a:xfrm>
        </p:grpSpPr>
        <p:sp>
          <p:nvSpPr>
            <p:cNvPr id="17" name="object 17"/>
            <p:cNvSpPr/>
            <p:nvPr/>
          </p:nvSpPr>
          <p:spPr>
            <a:xfrm>
              <a:off x="990600" y="3124200"/>
              <a:ext cx="1524000" cy="76200"/>
            </a:xfrm>
            <a:custGeom>
              <a:avLst/>
              <a:gdLst/>
              <a:ahLst/>
              <a:cxnLst/>
              <a:rect l="l" t="t" r="r" b="b"/>
              <a:pathLst>
                <a:path w="1524000" h="76200">
                  <a:moveTo>
                    <a:pt x="1524000" y="0"/>
                  </a:moveTo>
                  <a:lnTo>
                    <a:pt x="0" y="0"/>
                  </a:lnTo>
                  <a:lnTo>
                    <a:pt x="76200" y="76200"/>
                  </a:lnTo>
                  <a:lnTo>
                    <a:pt x="1447800" y="76200"/>
                  </a:lnTo>
                  <a:lnTo>
                    <a:pt x="1524000" y="0"/>
                  </a:lnTo>
                  <a:close/>
                </a:path>
              </a:pathLst>
            </a:custGeom>
            <a:solidFill>
              <a:srgbClr val="FF5B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990600" y="3657600"/>
              <a:ext cx="1524000" cy="76200"/>
            </a:xfrm>
            <a:custGeom>
              <a:avLst/>
              <a:gdLst/>
              <a:ahLst/>
              <a:cxnLst/>
              <a:rect l="l" t="t" r="r" b="b"/>
              <a:pathLst>
                <a:path w="1524000" h="76200">
                  <a:moveTo>
                    <a:pt x="1447800" y="0"/>
                  </a:moveTo>
                  <a:lnTo>
                    <a:pt x="76200" y="0"/>
                  </a:lnTo>
                  <a:lnTo>
                    <a:pt x="0" y="76200"/>
                  </a:lnTo>
                  <a:lnTo>
                    <a:pt x="1524000" y="76200"/>
                  </a:lnTo>
                  <a:lnTo>
                    <a:pt x="1447800" y="0"/>
                  </a:lnTo>
                  <a:close/>
                </a:path>
              </a:pathLst>
            </a:custGeom>
            <a:solidFill>
              <a:srgbClr val="CD29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90600" y="3124200"/>
              <a:ext cx="76200" cy="609600"/>
            </a:xfrm>
            <a:custGeom>
              <a:avLst/>
              <a:gdLst/>
              <a:ahLst/>
              <a:cxnLst/>
              <a:rect l="l" t="t" r="r" b="b"/>
              <a:pathLst>
                <a:path w="76200" h="609600">
                  <a:moveTo>
                    <a:pt x="0" y="0"/>
                  </a:moveTo>
                  <a:lnTo>
                    <a:pt x="0" y="609600"/>
                  </a:lnTo>
                  <a:lnTo>
                    <a:pt x="76200" y="533400"/>
                  </a:lnTo>
                  <a:lnTo>
                    <a:pt x="76200" y="76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5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438400" y="3124200"/>
              <a:ext cx="76200" cy="609600"/>
            </a:xfrm>
            <a:custGeom>
              <a:avLst/>
              <a:gdLst/>
              <a:ahLst/>
              <a:cxnLst/>
              <a:rect l="l" t="t" r="r" b="b"/>
              <a:pathLst>
                <a:path w="76200" h="609600">
                  <a:moveTo>
                    <a:pt x="76200" y="0"/>
                  </a:moveTo>
                  <a:lnTo>
                    <a:pt x="0" y="76200"/>
                  </a:lnTo>
                  <a:lnTo>
                    <a:pt x="0" y="533400"/>
                  </a:lnTo>
                  <a:lnTo>
                    <a:pt x="76200" y="6096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991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990600" y="3124200"/>
              <a:ext cx="1524000" cy="609600"/>
            </a:xfrm>
            <a:custGeom>
              <a:avLst/>
              <a:gdLst/>
              <a:ahLst/>
              <a:cxnLst/>
              <a:rect l="l" t="t" r="r" b="b"/>
              <a:pathLst>
                <a:path w="1524000" h="609600">
                  <a:moveTo>
                    <a:pt x="0" y="0"/>
                  </a:moveTo>
                  <a:lnTo>
                    <a:pt x="1524000" y="0"/>
                  </a:lnTo>
                  <a:lnTo>
                    <a:pt x="1524000" y="609600"/>
                  </a:lnTo>
                  <a:lnTo>
                    <a:pt x="0" y="609600"/>
                  </a:lnTo>
                  <a:lnTo>
                    <a:pt x="0" y="0"/>
                  </a:lnTo>
                  <a:close/>
                </a:path>
                <a:path w="1524000" h="609600">
                  <a:moveTo>
                    <a:pt x="0" y="0"/>
                  </a:moveTo>
                  <a:lnTo>
                    <a:pt x="76200" y="76200"/>
                  </a:lnTo>
                </a:path>
                <a:path w="1524000" h="609600">
                  <a:moveTo>
                    <a:pt x="0" y="609600"/>
                  </a:moveTo>
                  <a:lnTo>
                    <a:pt x="76200" y="533400"/>
                  </a:lnTo>
                </a:path>
                <a:path w="1524000" h="609600">
                  <a:moveTo>
                    <a:pt x="1524000" y="0"/>
                  </a:moveTo>
                  <a:lnTo>
                    <a:pt x="1447800" y="76200"/>
                  </a:lnTo>
                </a:path>
                <a:path w="1524000" h="609600">
                  <a:moveTo>
                    <a:pt x="1524000" y="609600"/>
                  </a:moveTo>
                  <a:lnTo>
                    <a:pt x="1447800" y="53340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1066800" y="3200400"/>
            <a:ext cx="1371600" cy="457200"/>
          </a:xfrm>
          <a:prstGeom prst="rect">
            <a:avLst/>
          </a:prstGeom>
          <a:solidFill>
            <a:srgbClr val="FF3300"/>
          </a:solidFill>
          <a:ln w="9144">
            <a:solidFill>
              <a:srgbClr val="000000"/>
            </a:solidFill>
          </a:ln>
        </p:spPr>
        <p:txBody>
          <a:bodyPr vert="horz" wrap="square" lIns="0" tIns="75565" rIns="0" bIns="0" rtlCol="0">
            <a:spAutoFit/>
          </a:bodyPr>
          <a:lstStyle/>
          <a:p>
            <a:pPr marL="212725">
              <a:lnSpc>
                <a:spcPct val="100000"/>
              </a:lnSpc>
              <a:spcBef>
                <a:spcPts val="595"/>
              </a:spcBef>
            </a:pPr>
            <a:r>
              <a:rPr sz="1800" spc="-10" dirty="0">
                <a:latin typeface="Arial"/>
                <a:cs typeface="Arial"/>
              </a:rPr>
              <a:t>Row-shift</a:t>
            </a:r>
            <a:endParaRPr sz="1800">
              <a:latin typeface="Arial"/>
              <a:cs typeface="Ari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2514600" y="3232403"/>
            <a:ext cx="1175385" cy="469900"/>
          </a:xfrm>
          <a:custGeom>
            <a:avLst/>
            <a:gdLst/>
            <a:ahLst/>
            <a:cxnLst/>
            <a:rect l="l" t="t" r="r" b="b"/>
            <a:pathLst>
              <a:path w="1175385" h="469900">
                <a:moveTo>
                  <a:pt x="1175004" y="393192"/>
                </a:moveTo>
                <a:lnTo>
                  <a:pt x="1143254" y="393192"/>
                </a:lnTo>
                <a:lnTo>
                  <a:pt x="1143254" y="0"/>
                </a:lnTo>
                <a:lnTo>
                  <a:pt x="1130554" y="0"/>
                </a:lnTo>
                <a:lnTo>
                  <a:pt x="1130554" y="190373"/>
                </a:lnTo>
                <a:lnTo>
                  <a:pt x="1130300" y="190246"/>
                </a:lnTo>
                <a:lnTo>
                  <a:pt x="1066800" y="158496"/>
                </a:lnTo>
                <a:lnTo>
                  <a:pt x="1066800" y="190246"/>
                </a:lnTo>
                <a:lnTo>
                  <a:pt x="0" y="190246"/>
                </a:lnTo>
                <a:lnTo>
                  <a:pt x="0" y="202946"/>
                </a:lnTo>
                <a:lnTo>
                  <a:pt x="1066800" y="202946"/>
                </a:lnTo>
                <a:lnTo>
                  <a:pt x="1066800" y="234696"/>
                </a:lnTo>
                <a:lnTo>
                  <a:pt x="1130300" y="202946"/>
                </a:lnTo>
                <a:lnTo>
                  <a:pt x="1130554" y="202819"/>
                </a:lnTo>
                <a:lnTo>
                  <a:pt x="1130554" y="393192"/>
                </a:lnTo>
                <a:lnTo>
                  <a:pt x="1098804" y="393192"/>
                </a:lnTo>
                <a:lnTo>
                  <a:pt x="1136904" y="469392"/>
                </a:lnTo>
                <a:lnTo>
                  <a:pt x="1168654" y="405892"/>
                </a:lnTo>
                <a:lnTo>
                  <a:pt x="1175004" y="3931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4" name="object 24"/>
          <p:cNvGrpSpPr/>
          <p:nvPr/>
        </p:nvGrpSpPr>
        <p:grpSpPr>
          <a:xfrm>
            <a:off x="681037" y="4262437"/>
            <a:ext cx="2143125" cy="619125"/>
            <a:chOff x="681037" y="4262437"/>
            <a:chExt cx="2143125" cy="619125"/>
          </a:xfrm>
        </p:grpSpPr>
        <p:sp>
          <p:nvSpPr>
            <p:cNvPr id="25" name="object 25"/>
            <p:cNvSpPr/>
            <p:nvPr/>
          </p:nvSpPr>
          <p:spPr>
            <a:xfrm>
              <a:off x="685800" y="4267200"/>
              <a:ext cx="2133600" cy="76200"/>
            </a:xfrm>
            <a:custGeom>
              <a:avLst/>
              <a:gdLst/>
              <a:ahLst/>
              <a:cxnLst/>
              <a:rect l="l" t="t" r="r" b="b"/>
              <a:pathLst>
                <a:path w="2133600" h="76200">
                  <a:moveTo>
                    <a:pt x="2133600" y="0"/>
                  </a:moveTo>
                  <a:lnTo>
                    <a:pt x="0" y="0"/>
                  </a:lnTo>
                  <a:lnTo>
                    <a:pt x="76200" y="76200"/>
                  </a:lnTo>
                  <a:lnTo>
                    <a:pt x="2057400" y="76200"/>
                  </a:lnTo>
                  <a:lnTo>
                    <a:pt x="2133600" y="0"/>
                  </a:lnTo>
                  <a:close/>
                </a:path>
              </a:pathLst>
            </a:custGeom>
            <a:solidFill>
              <a:srgbClr val="FFFF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685800" y="4800600"/>
              <a:ext cx="2133600" cy="76200"/>
            </a:xfrm>
            <a:custGeom>
              <a:avLst/>
              <a:gdLst/>
              <a:ahLst/>
              <a:cxnLst/>
              <a:rect l="l" t="t" r="r" b="b"/>
              <a:pathLst>
                <a:path w="2133600" h="76200">
                  <a:moveTo>
                    <a:pt x="2057400" y="0"/>
                  </a:moveTo>
                  <a:lnTo>
                    <a:pt x="76200" y="0"/>
                  </a:lnTo>
                  <a:lnTo>
                    <a:pt x="0" y="76200"/>
                  </a:lnTo>
                  <a:lnTo>
                    <a:pt x="2133600" y="76200"/>
                  </a:lnTo>
                  <a:lnTo>
                    <a:pt x="2057400" y="0"/>
                  </a:lnTo>
                  <a:close/>
                </a:path>
              </a:pathLst>
            </a:custGeom>
            <a:solidFill>
              <a:srgbClr val="CDCD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85800" y="4267200"/>
              <a:ext cx="76200" cy="609600"/>
            </a:xfrm>
            <a:custGeom>
              <a:avLst/>
              <a:gdLst/>
              <a:ahLst/>
              <a:cxnLst/>
              <a:rect l="l" t="t" r="r" b="b"/>
              <a:pathLst>
                <a:path w="76200" h="609600">
                  <a:moveTo>
                    <a:pt x="0" y="0"/>
                  </a:moveTo>
                  <a:lnTo>
                    <a:pt x="0" y="609600"/>
                  </a:lnTo>
                  <a:lnTo>
                    <a:pt x="76200" y="533400"/>
                  </a:lnTo>
                  <a:lnTo>
                    <a:pt x="76200" y="76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2743200" y="4267200"/>
              <a:ext cx="76200" cy="609600"/>
            </a:xfrm>
            <a:custGeom>
              <a:avLst/>
              <a:gdLst/>
              <a:ahLst/>
              <a:cxnLst/>
              <a:rect l="l" t="t" r="r" b="b"/>
              <a:pathLst>
                <a:path w="76200" h="609600">
                  <a:moveTo>
                    <a:pt x="76200" y="0"/>
                  </a:moveTo>
                  <a:lnTo>
                    <a:pt x="0" y="76200"/>
                  </a:lnTo>
                  <a:lnTo>
                    <a:pt x="0" y="533400"/>
                  </a:lnTo>
                  <a:lnTo>
                    <a:pt x="76200" y="6096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9999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685800" y="4267200"/>
              <a:ext cx="2133600" cy="609600"/>
            </a:xfrm>
            <a:custGeom>
              <a:avLst/>
              <a:gdLst/>
              <a:ahLst/>
              <a:cxnLst/>
              <a:rect l="l" t="t" r="r" b="b"/>
              <a:pathLst>
                <a:path w="2133600" h="609600">
                  <a:moveTo>
                    <a:pt x="0" y="0"/>
                  </a:moveTo>
                  <a:lnTo>
                    <a:pt x="2133600" y="0"/>
                  </a:lnTo>
                  <a:lnTo>
                    <a:pt x="2133600" y="609600"/>
                  </a:lnTo>
                  <a:lnTo>
                    <a:pt x="0" y="609600"/>
                  </a:lnTo>
                  <a:lnTo>
                    <a:pt x="0" y="0"/>
                  </a:lnTo>
                  <a:close/>
                </a:path>
                <a:path w="2133600" h="609600">
                  <a:moveTo>
                    <a:pt x="0" y="0"/>
                  </a:moveTo>
                  <a:lnTo>
                    <a:pt x="76200" y="76200"/>
                  </a:lnTo>
                </a:path>
                <a:path w="2133600" h="609600">
                  <a:moveTo>
                    <a:pt x="0" y="609600"/>
                  </a:moveTo>
                  <a:lnTo>
                    <a:pt x="76200" y="533400"/>
                  </a:lnTo>
                </a:path>
                <a:path w="2133600" h="609600">
                  <a:moveTo>
                    <a:pt x="2133600" y="0"/>
                  </a:moveTo>
                  <a:lnTo>
                    <a:pt x="2057400" y="76200"/>
                  </a:lnTo>
                </a:path>
                <a:path w="2133600" h="609600">
                  <a:moveTo>
                    <a:pt x="2133600" y="609600"/>
                  </a:moveTo>
                  <a:lnTo>
                    <a:pt x="2057400" y="53340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object 30"/>
          <p:cNvSpPr txBox="1"/>
          <p:nvPr/>
        </p:nvSpPr>
        <p:spPr>
          <a:xfrm>
            <a:off x="762000" y="4343400"/>
            <a:ext cx="1981200" cy="457200"/>
          </a:xfrm>
          <a:prstGeom prst="rect">
            <a:avLst/>
          </a:prstGeom>
          <a:solidFill>
            <a:srgbClr val="FFFF00"/>
          </a:solidFill>
          <a:ln w="9144">
            <a:solidFill>
              <a:srgbClr val="000000"/>
            </a:solidFill>
          </a:ln>
        </p:spPr>
        <p:txBody>
          <a:bodyPr vert="horz" wrap="square" lIns="0" tIns="75565" rIns="0" bIns="0" rtlCol="0">
            <a:spAutoFit/>
          </a:bodyPr>
          <a:lstStyle/>
          <a:p>
            <a:pPr marL="319405">
              <a:lnSpc>
                <a:spcPct val="100000"/>
              </a:lnSpc>
              <a:spcBef>
                <a:spcPts val="595"/>
              </a:spcBef>
            </a:pPr>
            <a:r>
              <a:rPr sz="1800" spc="-5" dirty="0">
                <a:latin typeface="Arial"/>
                <a:cs typeface="Arial"/>
              </a:rPr>
              <a:t>Coloumn-mix</a:t>
            </a:r>
            <a:endParaRPr sz="180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2819400" y="4343400"/>
            <a:ext cx="870585" cy="425450"/>
          </a:xfrm>
          <a:custGeom>
            <a:avLst/>
            <a:gdLst/>
            <a:ahLst/>
            <a:cxnLst/>
            <a:rect l="l" t="t" r="r" b="b"/>
            <a:pathLst>
              <a:path w="870585" h="425450">
                <a:moveTo>
                  <a:pt x="870204" y="348996"/>
                </a:moveTo>
                <a:lnTo>
                  <a:pt x="838454" y="348996"/>
                </a:lnTo>
                <a:lnTo>
                  <a:pt x="838454" y="0"/>
                </a:lnTo>
                <a:lnTo>
                  <a:pt x="825754" y="0"/>
                </a:lnTo>
                <a:lnTo>
                  <a:pt x="825754" y="225425"/>
                </a:lnTo>
                <a:lnTo>
                  <a:pt x="819404" y="222250"/>
                </a:lnTo>
                <a:lnTo>
                  <a:pt x="755904" y="190500"/>
                </a:lnTo>
                <a:lnTo>
                  <a:pt x="755904" y="222250"/>
                </a:lnTo>
                <a:lnTo>
                  <a:pt x="0" y="222250"/>
                </a:lnTo>
                <a:lnTo>
                  <a:pt x="0" y="234950"/>
                </a:lnTo>
                <a:lnTo>
                  <a:pt x="755904" y="234950"/>
                </a:lnTo>
                <a:lnTo>
                  <a:pt x="755904" y="266700"/>
                </a:lnTo>
                <a:lnTo>
                  <a:pt x="819404" y="234950"/>
                </a:lnTo>
                <a:lnTo>
                  <a:pt x="825754" y="231775"/>
                </a:lnTo>
                <a:lnTo>
                  <a:pt x="825754" y="348996"/>
                </a:lnTo>
                <a:lnTo>
                  <a:pt x="794004" y="348996"/>
                </a:lnTo>
                <a:lnTo>
                  <a:pt x="832104" y="425196"/>
                </a:lnTo>
                <a:lnTo>
                  <a:pt x="863854" y="361696"/>
                </a:lnTo>
                <a:lnTo>
                  <a:pt x="870204" y="3489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32" name="object 32"/>
          <p:cNvGraphicFramePr>
            <a:graphicFrameLocks noGrp="1"/>
          </p:cNvGraphicFramePr>
          <p:nvPr/>
        </p:nvGraphicFramePr>
        <p:xfrm>
          <a:off x="5024628" y="3729228"/>
          <a:ext cx="622300" cy="6416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0019">
                <a:tc>
                  <a:txBody>
                    <a:bodyPr/>
                    <a:lstStyle/>
                    <a:p>
                      <a:pPr marR="22225" algn="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0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R="19050" algn="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4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4445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8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66FF66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12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R="22225" algn="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1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marR="19050" algn="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5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/>
                    <a:p>
                      <a:pPr marL="4445"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9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B900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865"/>
                        </a:lnSpc>
                        <a:spcBef>
                          <a:spcPts val="290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13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1544">
                <a:tc>
                  <a:txBody>
                    <a:bodyPr/>
                    <a:lstStyle/>
                    <a:p>
                      <a:pPr marR="22225" algn="r">
                        <a:lnSpc>
                          <a:spcPct val="100000"/>
                        </a:lnSpc>
                        <a:spcBef>
                          <a:spcPts val="10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2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19050" algn="r">
                        <a:lnSpc>
                          <a:spcPct val="100000"/>
                        </a:lnSpc>
                        <a:spcBef>
                          <a:spcPts val="10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6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ts val="875"/>
                        </a:lnSpc>
                        <a:spcBef>
                          <a:spcPts val="29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10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875"/>
                        </a:lnSpc>
                        <a:spcBef>
                          <a:spcPts val="29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14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66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R="22225" algn="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3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66FF"/>
                    </a:solidFill>
                  </a:tcPr>
                </a:tc>
                <a:tc>
                  <a:txBody>
                    <a:bodyPr/>
                    <a:lstStyle/>
                    <a:p>
                      <a:pPr marR="19050" algn="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7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ts val="875"/>
                        </a:lnSpc>
                        <a:spcBef>
                          <a:spcPts val="28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11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FF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875"/>
                        </a:lnSpc>
                        <a:spcBef>
                          <a:spcPts val="285"/>
                        </a:spcBef>
                      </a:pPr>
                      <a:r>
                        <a:rPr sz="1200" b="1" i="1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dirty="0">
                          <a:latin typeface="Arial"/>
                          <a:cs typeface="Arial"/>
                        </a:rPr>
                        <a:t>15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3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3" name="object 33"/>
          <p:cNvSpPr txBox="1"/>
          <p:nvPr/>
        </p:nvSpPr>
        <p:spPr>
          <a:xfrm>
            <a:off x="5203952" y="4839461"/>
            <a:ext cx="2597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Symbol"/>
                <a:cs typeface="Symbol"/>
              </a:rPr>
              <a:t></a:t>
            </a:r>
            <a:endParaRPr sz="2400">
              <a:latin typeface="Symbol"/>
              <a:cs typeface="Symbo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3968496" y="5052059"/>
            <a:ext cx="1219200" cy="76200"/>
          </a:xfrm>
          <a:custGeom>
            <a:avLst/>
            <a:gdLst/>
            <a:ahLst/>
            <a:cxnLst/>
            <a:rect l="l" t="t" r="r" b="b"/>
            <a:pathLst>
              <a:path w="1219200" h="76200">
                <a:moveTo>
                  <a:pt x="1143000" y="0"/>
                </a:moveTo>
                <a:lnTo>
                  <a:pt x="1143000" y="76200"/>
                </a:lnTo>
                <a:lnTo>
                  <a:pt x="1206500" y="44450"/>
                </a:lnTo>
                <a:lnTo>
                  <a:pt x="1155700" y="44450"/>
                </a:lnTo>
                <a:lnTo>
                  <a:pt x="1155700" y="31750"/>
                </a:lnTo>
                <a:lnTo>
                  <a:pt x="1206500" y="31750"/>
                </a:lnTo>
                <a:lnTo>
                  <a:pt x="1143000" y="0"/>
                </a:lnTo>
                <a:close/>
              </a:path>
              <a:path w="1219200" h="76200">
                <a:moveTo>
                  <a:pt x="11430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1143000" y="44450"/>
                </a:lnTo>
                <a:lnTo>
                  <a:pt x="1143000" y="31750"/>
                </a:lnTo>
                <a:close/>
              </a:path>
              <a:path w="1219200" h="76200">
                <a:moveTo>
                  <a:pt x="1206500" y="31750"/>
                </a:moveTo>
                <a:lnTo>
                  <a:pt x="1155700" y="31750"/>
                </a:lnTo>
                <a:lnTo>
                  <a:pt x="1155700" y="44450"/>
                </a:lnTo>
                <a:lnTo>
                  <a:pt x="1206500" y="44450"/>
                </a:lnTo>
                <a:lnTo>
                  <a:pt x="1219200" y="38100"/>
                </a:lnTo>
                <a:lnTo>
                  <a:pt x="1206500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295900" y="4375403"/>
            <a:ext cx="76200" cy="585470"/>
          </a:xfrm>
          <a:custGeom>
            <a:avLst/>
            <a:gdLst/>
            <a:ahLst/>
            <a:cxnLst/>
            <a:rect l="l" t="t" r="r" b="b"/>
            <a:pathLst>
              <a:path w="76200" h="585470">
                <a:moveTo>
                  <a:pt x="31750" y="509016"/>
                </a:moveTo>
                <a:lnTo>
                  <a:pt x="0" y="509016"/>
                </a:lnTo>
                <a:lnTo>
                  <a:pt x="38100" y="585216"/>
                </a:lnTo>
                <a:lnTo>
                  <a:pt x="69850" y="521716"/>
                </a:lnTo>
                <a:lnTo>
                  <a:pt x="31750" y="521716"/>
                </a:lnTo>
                <a:lnTo>
                  <a:pt x="31750" y="509016"/>
                </a:lnTo>
                <a:close/>
              </a:path>
              <a:path w="76200" h="585470">
                <a:moveTo>
                  <a:pt x="44450" y="0"/>
                </a:moveTo>
                <a:lnTo>
                  <a:pt x="31750" y="0"/>
                </a:lnTo>
                <a:lnTo>
                  <a:pt x="31750" y="521716"/>
                </a:lnTo>
                <a:lnTo>
                  <a:pt x="44450" y="521716"/>
                </a:lnTo>
                <a:lnTo>
                  <a:pt x="44450" y="0"/>
                </a:lnTo>
                <a:close/>
              </a:path>
              <a:path w="76200" h="585470">
                <a:moveTo>
                  <a:pt x="76200" y="509016"/>
                </a:moveTo>
                <a:lnTo>
                  <a:pt x="44450" y="509016"/>
                </a:lnTo>
                <a:lnTo>
                  <a:pt x="44450" y="521716"/>
                </a:lnTo>
                <a:lnTo>
                  <a:pt x="69850" y="521716"/>
                </a:lnTo>
                <a:lnTo>
                  <a:pt x="76200" y="5090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492496" y="5052059"/>
            <a:ext cx="1442085" cy="76200"/>
          </a:xfrm>
          <a:custGeom>
            <a:avLst/>
            <a:gdLst/>
            <a:ahLst/>
            <a:cxnLst/>
            <a:rect l="l" t="t" r="r" b="b"/>
            <a:pathLst>
              <a:path w="1442084" h="76200">
                <a:moveTo>
                  <a:pt x="1365503" y="0"/>
                </a:moveTo>
                <a:lnTo>
                  <a:pt x="1365503" y="76200"/>
                </a:lnTo>
                <a:lnTo>
                  <a:pt x="1429003" y="44450"/>
                </a:lnTo>
                <a:lnTo>
                  <a:pt x="1378203" y="44450"/>
                </a:lnTo>
                <a:lnTo>
                  <a:pt x="1378203" y="31750"/>
                </a:lnTo>
                <a:lnTo>
                  <a:pt x="1429003" y="31750"/>
                </a:lnTo>
                <a:lnTo>
                  <a:pt x="1365503" y="0"/>
                </a:lnTo>
                <a:close/>
              </a:path>
              <a:path w="1442084" h="76200">
                <a:moveTo>
                  <a:pt x="1365503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1365503" y="44450"/>
                </a:lnTo>
                <a:lnTo>
                  <a:pt x="1365503" y="31750"/>
                </a:lnTo>
                <a:close/>
              </a:path>
              <a:path w="1442084" h="76200">
                <a:moveTo>
                  <a:pt x="1429003" y="31750"/>
                </a:moveTo>
                <a:lnTo>
                  <a:pt x="1378203" y="31750"/>
                </a:lnTo>
                <a:lnTo>
                  <a:pt x="1378203" y="44450"/>
                </a:lnTo>
                <a:lnTo>
                  <a:pt x="1429003" y="44450"/>
                </a:lnTo>
                <a:lnTo>
                  <a:pt x="1441703" y="38100"/>
                </a:lnTo>
                <a:lnTo>
                  <a:pt x="1429003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7" name="object 37"/>
          <p:cNvGrpSpPr/>
          <p:nvPr/>
        </p:nvGrpSpPr>
        <p:grpSpPr>
          <a:xfrm>
            <a:off x="6126479" y="3729228"/>
            <a:ext cx="2143125" cy="619125"/>
            <a:chOff x="6126479" y="3729228"/>
            <a:chExt cx="2143125" cy="619125"/>
          </a:xfrm>
        </p:grpSpPr>
        <p:sp>
          <p:nvSpPr>
            <p:cNvPr id="38" name="object 38"/>
            <p:cNvSpPr/>
            <p:nvPr/>
          </p:nvSpPr>
          <p:spPr>
            <a:xfrm>
              <a:off x="6131051" y="3733800"/>
              <a:ext cx="2133600" cy="76200"/>
            </a:xfrm>
            <a:custGeom>
              <a:avLst/>
              <a:gdLst/>
              <a:ahLst/>
              <a:cxnLst/>
              <a:rect l="l" t="t" r="r" b="b"/>
              <a:pathLst>
                <a:path w="2133600" h="76200">
                  <a:moveTo>
                    <a:pt x="2133600" y="0"/>
                  </a:moveTo>
                  <a:lnTo>
                    <a:pt x="0" y="0"/>
                  </a:lnTo>
                  <a:lnTo>
                    <a:pt x="76200" y="76200"/>
                  </a:lnTo>
                  <a:lnTo>
                    <a:pt x="2057400" y="76200"/>
                  </a:lnTo>
                  <a:lnTo>
                    <a:pt x="2133600" y="0"/>
                  </a:lnTo>
                  <a:close/>
                </a:path>
              </a:pathLst>
            </a:custGeom>
            <a:solidFill>
              <a:srgbClr val="FFFF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6131051" y="4267200"/>
              <a:ext cx="2133600" cy="76200"/>
            </a:xfrm>
            <a:custGeom>
              <a:avLst/>
              <a:gdLst/>
              <a:ahLst/>
              <a:cxnLst/>
              <a:rect l="l" t="t" r="r" b="b"/>
              <a:pathLst>
                <a:path w="2133600" h="76200">
                  <a:moveTo>
                    <a:pt x="2057400" y="0"/>
                  </a:moveTo>
                  <a:lnTo>
                    <a:pt x="76200" y="0"/>
                  </a:lnTo>
                  <a:lnTo>
                    <a:pt x="0" y="76200"/>
                  </a:lnTo>
                  <a:lnTo>
                    <a:pt x="2133600" y="76200"/>
                  </a:lnTo>
                  <a:lnTo>
                    <a:pt x="2057400" y="0"/>
                  </a:lnTo>
                  <a:close/>
                </a:path>
              </a:pathLst>
            </a:custGeom>
            <a:solidFill>
              <a:srgbClr val="CDCD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6131051" y="3733800"/>
              <a:ext cx="76200" cy="609600"/>
            </a:xfrm>
            <a:custGeom>
              <a:avLst/>
              <a:gdLst/>
              <a:ahLst/>
              <a:cxnLst/>
              <a:rect l="l" t="t" r="r" b="b"/>
              <a:pathLst>
                <a:path w="76200" h="609600">
                  <a:moveTo>
                    <a:pt x="0" y="0"/>
                  </a:moveTo>
                  <a:lnTo>
                    <a:pt x="0" y="609600"/>
                  </a:lnTo>
                  <a:lnTo>
                    <a:pt x="76200" y="533400"/>
                  </a:lnTo>
                  <a:lnTo>
                    <a:pt x="76200" y="76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8188451" y="3733800"/>
              <a:ext cx="76200" cy="609600"/>
            </a:xfrm>
            <a:custGeom>
              <a:avLst/>
              <a:gdLst/>
              <a:ahLst/>
              <a:cxnLst/>
              <a:rect l="l" t="t" r="r" b="b"/>
              <a:pathLst>
                <a:path w="76200" h="609600">
                  <a:moveTo>
                    <a:pt x="76200" y="0"/>
                  </a:moveTo>
                  <a:lnTo>
                    <a:pt x="0" y="76200"/>
                  </a:lnTo>
                  <a:lnTo>
                    <a:pt x="0" y="533400"/>
                  </a:lnTo>
                  <a:lnTo>
                    <a:pt x="76200" y="6096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9999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6131051" y="3733800"/>
              <a:ext cx="2133600" cy="609600"/>
            </a:xfrm>
            <a:custGeom>
              <a:avLst/>
              <a:gdLst/>
              <a:ahLst/>
              <a:cxnLst/>
              <a:rect l="l" t="t" r="r" b="b"/>
              <a:pathLst>
                <a:path w="2133600" h="609600">
                  <a:moveTo>
                    <a:pt x="0" y="0"/>
                  </a:moveTo>
                  <a:lnTo>
                    <a:pt x="2133600" y="0"/>
                  </a:lnTo>
                  <a:lnTo>
                    <a:pt x="2133600" y="609600"/>
                  </a:lnTo>
                  <a:lnTo>
                    <a:pt x="0" y="609600"/>
                  </a:lnTo>
                  <a:lnTo>
                    <a:pt x="0" y="0"/>
                  </a:lnTo>
                  <a:close/>
                </a:path>
                <a:path w="2133600" h="609600">
                  <a:moveTo>
                    <a:pt x="0" y="0"/>
                  </a:moveTo>
                  <a:lnTo>
                    <a:pt x="76200" y="76200"/>
                  </a:lnTo>
                </a:path>
                <a:path w="2133600" h="609600">
                  <a:moveTo>
                    <a:pt x="0" y="609600"/>
                  </a:moveTo>
                  <a:lnTo>
                    <a:pt x="76200" y="533400"/>
                  </a:lnTo>
                </a:path>
                <a:path w="2133600" h="609600">
                  <a:moveTo>
                    <a:pt x="2133600" y="0"/>
                  </a:moveTo>
                  <a:lnTo>
                    <a:pt x="2057400" y="76200"/>
                  </a:lnTo>
                </a:path>
                <a:path w="2133600" h="609600">
                  <a:moveTo>
                    <a:pt x="2133600" y="609600"/>
                  </a:moveTo>
                  <a:lnTo>
                    <a:pt x="2057400" y="533400"/>
                  </a:lnTo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3" name="object 43"/>
          <p:cNvSpPr txBox="1"/>
          <p:nvPr/>
        </p:nvSpPr>
        <p:spPr>
          <a:xfrm>
            <a:off x="6207252" y="3810000"/>
            <a:ext cx="1981200" cy="457200"/>
          </a:xfrm>
          <a:prstGeom prst="rect">
            <a:avLst/>
          </a:prstGeom>
          <a:solidFill>
            <a:srgbClr val="FFFF00"/>
          </a:solidFill>
          <a:ln w="9144">
            <a:solidFill>
              <a:srgbClr val="000000"/>
            </a:solidFill>
          </a:ln>
        </p:spPr>
        <p:txBody>
          <a:bodyPr vert="horz" wrap="square" lIns="0" tIns="75565" rIns="0" bIns="0" rtlCol="0">
            <a:spAutoFit/>
          </a:bodyPr>
          <a:lstStyle/>
          <a:p>
            <a:pPr marL="580390">
              <a:lnSpc>
                <a:spcPct val="100000"/>
              </a:lnSpc>
              <a:spcBef>
                <a:spcPts val="595"/>
              </a:spcBef>
            </a:pPr>
            <a:r>
              <a:rPr sz="1800" spc="-10" dirty="0">
                <a:latin typeface="Arial"/>
                <a:cs typeface="Arial"/>
              </a:rPr>
              <a:t>Key-mix</a:t>
            </a:r>
            <a:endParaRPr sz="1800">
              <a:latin typeface="Arial"/>
              <a:cs typeface="Arial"/>
            </a:endParaRPr>
          </a:p>
        </p:txBody>
      </p:sp>
      <p:sp>
        <p:nvSpPr>
          <p:cNvPr id="46" name="object 46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47" name="object 47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48" name="object 4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36</a:t>
            </a:fld>
            <a:endParaRPr dirty="0"/>
          </a:p>
        </p:txBody>
      </p:sp>
      <p:graphicFrame>
        <p:nvGraphicFramePr>
          <p:cNvPr id="44" name="object 44"/>
          <p:cNvGraphicFramePr>
            <a:graphicFrameLocks noGrp="1"/>
          </p:cNvGraphicFramePr>
          <p:nvPr/>
        </p:nvGraphicFramePr>
        <p:xfrm>
          <a:off x="6929628" y="4764023"/>
          <a:ext cx="622300" cy="6416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0019">
                <a:tc>
                  <a:txBody>
                    <a:bodyPr/>
                    <a:lstStyle/>
                    <a:p>
                      <a:pPr marL="3429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0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4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8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7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66FF66"/>
                    </a:solidFill>
                  </a:tcPr>
                </a:tc>
                <a:tc>
                  <a:txBody>
                    <a:bodyPr/>
                    <a:lstStyle/>
                    <a:p>
                      <a:pPr marL="13335">
                        <a:lnSpc>
                          <a:spcPts val="865"/>
                        </a:lnSpc>
                        <a:spcBef>
                          <a:spcPts val="290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12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1544">
                <a:tc>
                  <a:txBody>
                    <a:bodyPr/>
                    <a:lstStyle/>
                    <a:p>
                      <a:pPr marL="34290">
                        <a:lnSpc>
                          <a:spcPct val="100000"/>
                        </a:lnSpc>
                        <a:spcBef>
                          <a:spcPts val="10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1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10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5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0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9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00B900"/>
                    </a:solidFill>
                  </a:tcPr>
                </a:tc>
                <a:tc>
                  <a:txBody>
                    <a:bodyPr/>
                    <a:lstStyle/>
                    <a:p>
                      <a:pPr marL="13335">
                        <a:lnSpc>
                          <a:spcPts val="875"/>
                        </a:lnSpc>
                        <a:spcBef>
                          <a:spcPts val="295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13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L="3429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2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6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13335">
                        <a:lnSpc>
                          <a:spcPts val="875"/>
                        </a:lnSpc>
                        <a:spcBef>
                          <a:spcPts val="285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10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13335">
                        <a:lnSpc>
                          <a:spcPts val="875"/>
                        </a:lnSpc>
                        <a:spcBef>
                          <a:spcPts val="285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14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19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66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019">
                <a:tc>
                  <a:txBody>
                    <a:bodyPr/>
                    <a:lstStyle/>
                    <a:p>
                      <a:pPr marL="3429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3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66FF"/>
                    </a:solidFill>
                  </a:tcPr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800" b="1" i="1" spc="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750" b="1" spc="7" baseline="-22222" dirty="0">
                          <a:latin typeface="Arial"/>
                          <a:cs typeface="Arial"/>
                        </a:rPr>
                        <a:t>7</a:t>
                      </a:r>
                      <a:endParaRPr sz="750" baseline="-22222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marL="13335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11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C00FF"/>
                    </a:solidFill>
                  </a:tcPr>
                </a:tc>
                <a:tc>
                  <a:txBody>
                    <a:bodyPr/>
                    <a:lstStyle/>
                    <a:p>
                      <a:pPr marL="13335">
                        <a:lnSpc>
                          <a:spcPts val="869"/>
                        </a:lnSpc>
                        <a:spcBef>
                          <a:spcPts val="290"/>
                        </a:spcBef>
                      </a:pPr>
                      <a:r>
                        <a:rPr sz="1200" b="1" i="1" spc="-7" baseline="13888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500" b="1" spc="-10" dirty="0">
                          <a:latin typeface="Arial"/>
                          <a:cs typeface="Arial"/>
                        </a:rPr>
                        <a:t>15</a:t>
                      </a:r>
                      <a:endParaRPr sz="5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993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" name="object 45"/>
          <p:cNvSpPr txBox="1"/>
          <p:nvPr/>
        </p:nvSpPr>
        <p:spPr>
          <a:xfrm>
            <a:off x="6553200" y="5638800"/>
            <a:ext cx="1217930" cy="3784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6510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130"/>
              </a:spcBef>
            </a:pPr>
            <a:r>
              <a:rPr sz="2000" b="1" dirty="0">
                <a:latin typeface="Times New Roman"/>
                <a:cs typeface="Times New Roman"/>
              </a:rPr>
              <a:t>End</a:t>
            </a:r>
            <a:r>
              <a:rPr sz="2000" b="1" spc="-3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state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912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Rijndael</a:t>
            </a:r>
            <a:r>
              <a:rPr spc="-65" dirty="0"/>
              <a:t> </a:t>
            </a:r>
            <a:r>
              <a:rPr spc="-5" dirty="0"/>
              <a:t>encryption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914400" y="1793748"/>
            <a:ext cx="4041775" cy="3528060"/>
          </a:xfrm>
          <a:prstGeom prst="rect">
            <a:avLst/>
          </a:prstGeom>
          <a:solidFill>
            <a:srgbClr val="CCCCFF"/>
          </a:solidFill>
        </p:spPr>
        <p:txBody>
          <a:bodyPr vert="horz" wrap="square" lIns="0" tIns="9525" rIns="0" bIns="0" rtlCol="0">
            <a:spAutoFit/>
          </a:bodyPr>
          <a:lstStyle/>
          <a:p>
            <a:pPr marL="396240" indent="-305435">
              <a:lnSpc>
                <a:spcPts val="2785"/>
              </a:lnSpc>
              <a:spcBef>
                <a:spcPts val="75"/>
              </a:spcBef>
              <a:buAutoNum type="arabicPeriod"/>
              <a:tabLst>
                <a:tab pos="396875" algn="l"/>
              </a:tabLst>
            </a:pPr>
            <a:r>
              <a:rPr sz="2400" spc="-5" dirty="0">
                <a:latin typeface="Times New Roman"/>
                <a:cs typeface="Times New Roman"/>
              </a:rPr>
              <a:t>Key </a:t>
            </a:r>
            <a:r>
              <a:rPr sz="2400" spc="-10" dirty="0">
                <a:latin typeface="Times New Roman"/>
                <a:cs typeface="Times New Roman"/>
              </a:rPr>
              <a:t>mix </a:t>
            </a:r>
            <a:r>
              <a:rPr sz="2400" dirty="0">
                <a:latin typeface="Times New Roman"/>
                <a:cs typeface="Times New Roman"/>
              </a:rPr>
              <a:t>(round key </a:t>
            </a:r>
            <a:r>
              <a:rPr sz="2400" i="1" spc="-5" dirty="0">
                <a:latin typeface="Times New Roman"/>
                <a:cs typeface="Times New Roman"/>
              </a:rPr>
              <a:t>K</a:t>
            </a:r>
            <a:r>
              <a:rPr sz="2400" spc="-7" baseline="-20833" dirty="0">
                <a:latin typeface="Times New Roman"/>
                <a:cs typeface="Times New Roman"/>
              </a:rPr>
              <a:t>0</a:t>
            </a:r>
            <a:r>
              <a:rPr sz="2400" spc="-5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396240" indent="-305435">
              <a:lnSpc>
                <a:spcPts val="2680"/>
              </a:lnSpc>
              <a:buFont typeface="Times New Roman"/>
              <a:buAutoNum type="arabicPeriod"/>
              <a:tabLst>
                <a:tab pos="396875" algn="l"/>
              </a:tabLst>
            </a:pPr>
            <a:r>
              <a:rPr sz="2400" i="1" spc="-15" dirty="0">
                <a:latin typeface="Times New Roman"/>
                <a:cs typeface="Times New Roman"/>
              </a:rPr>
              <a:t>N</a:t>
            </a:r>
            <a:r>
              <a:rPr sz="2400" i="1" spc="-22" baseline="-20833" dirty="0">
                <a:latin typeface="Times New Roman"/>
                <a:cs typeface="Times New Roman"/>
              </a:rPr>
              <a:t>r</a:t>
            </a:r>
            <a:r>
              <a:rPr sz="2400" i="1" spc="-15" dirty="0">
                <a:latin typeface="Times New Roman"/>
                <a:cs typeface="Times New Roman"/>
              </a:rPr>
              <a:t>-</a:t>
            </a:r>
            <a:r>
              <a:rPr sz="2400" spc="-15" dirty="0">
                <a:latin typeface="Times New Roman"/>
                <a:cs typeface="Times New Roman"/>
              </a:rPr>
              <a:t>1 </a:t>
            </a:r>
            <a:r>
              <a:rPr sz="2400" dirty="0">
                <a:latin typeface="Times New Roman"/>
                <a:cs typeface="Times New Roman"/>
              </a:rPr>
              <a:t>rounds containing:</a:t>
            </a:r>
            <a:endParaRPr sz="2400">
              <a:latin typeface="Times New Roman"/>
              <a:cs typeface="Times New Roman"/>
            </a:endParaRPr>
          </a:p>
          <a:p>
            <a:pPr marL="854075" lvl="1" indent="-313690">
              <a:lnSpc>
                <a:spcPts val="2675"/>
              </a:lnSpc>
              <a:buAutoNum type="alphaLcParenR"/>
              <a:tabLst>
                <a:tab pos="854710" algn="l"/>
              </a:tabLst>
            </a:pPr>
            <a:r>
              <a:rPr sz="2400" spc="-5" dirty="0">
                <a:latin typeface="Times New Roman"/>
                <a:cs typeface="Times New Roman"/>
              </a:rPr>
              <a:t>Byte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substitution</a:t>
            </a:r>
            <a:endParaRPr sz="2400">
              <a:latin typeface="Times New Roman"/>
              <a:cs typeface="Times New Roman"/>
            </a:endParaRPr>
          </a:p>
          <a:p>
            <a:pPr marL="871219" lvl="1" indent="-330835">
              <a:lnSpc>
                <a:spcPts val="2675"/>
              </a:lnSpc>
              <a:buAutoNum type="alphaLcParenR"/>
              <a:tabLst>
                <a:tab pos="871855" algn="l"/>
              </a:tabLst>
            </a:pPr>
            <a:r>
              <a:rPr sz="2400" dirty="0">
                <a:latin typeface="Times New Roman"/>
                <a:cs typeface="Times New Roman"/>
              </a:rPr>
              <a:t>Row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shift</a:t>
            </a:r>
            <a:endParaRPr sz="2400">
              <a:latin typeface="Times New Roman"/>
              <a:cs typeface="Times New Roman"/>
            </a:endParaRPr>
          </a:p>
          <a:p>
            <a:pPr marL="854075" lvl="1" indent="-313690">
              <a:lnSpc>
                <a:spcPts val="2675"/>
              </a:lnSpc>
              <a:buAutoNum type="alphaLcParenR"/>
              <a:tabLst>
                <a:tab pos="854710" algn="l"/>
              </a:tabLst>
            </a:pPr>
            <a:r>
              <a:rPr sz="2400" spc="-5" dirty="0">
                <a:latin typeface="Times New Roman"/>
                <a:cs typeface="Times New Roman"/>
              </a:rPr>
              <a:t>Coloumn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mix</a:t>
            </a:r>
            <a:endParaRPr sz="2400">
              <a:latin typeface="Times New Roman"/>
              <a:cs typeface="Times New Roman"/>
            </a:endParaRPr>
          </a:p>
          <a:p>
            <a:pPr marL="871219" lvl="1" indent="-330835">
              <a:lnSpc>
                <a:spcPts val="2680"/>
              </a:lnSpc>
              <a:buAutoNum type="alphaLcParenR"/>
              <a:tabLst>
                <a:tab pos="871855" algn="l"/>
              </a:tabLst>
            </a:pPr>
            <a:r>
              <a:rPr sz="2400" dirty="0">
                <a:latin typeface="Times New Roman"/>
                <a:cs typeface="Times New Roman"/>
              </a:rPr>
              <a:t>Key </a:t>
            </a:r>
            <a:r>
              <a:rPr sz="2400" spc="-10" dirty="0">
                <a:latin typeface="Times New Roman"/>
                <a:cs typeface="Times New Roman"/>
              </a:rPr>
              <a:t>mix </a:t>
            </a:r>
            <a:r>
              <a:rPr sz="2400" dirty="0">
                <a:latin typeface="Times New Roman"/>
                <a:cs typeface="Times New Roman"/>
              </a:rPr>
              <a:t>(round key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latin typeface="Times New Roman"/>
                <a:cs typeface="Times New Roman"/>
              </a:rPr>
              <a:t>K</a:t>
            </a:r>
            <a:r>
              <a:rPr sz="2400" i="1" spc="-7" baseline="-20833" dirty="0">
                <a:latin typeface="Times New Roman"/>
                <a:cs typeface="Times New Roman"/>
              </a:rPr>
              <a:t>i</a:t>
            </a:r>
            <a:r>
              <a:rPr sz="2400" spc="-5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396240" indent="-305435">
              <a:lnSpc>
                <a:spcPts val="2680"/>
              </a:lnSpc>
              <a:buAutoNum type="arabicPeriod"/>
              <a:tabLst>
                <a:tab pos="396875" algn="l"/>
              </a:tabLst>
            </a:pPr>
            <a:r>
              <a:rPr sz="2400" dirty="0">
                <a:latin typeface="Times New Roman"/>
                <a:cs typeface="Times New Roman"/>
              </a:rPr>
              <a:t>Last round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containing:</a:t>
            </a:r>
            <a:endParaRPr sz="2400">
              <a:latin typeface="Times New Roman"/>
              <a:cs typeface="Times New Roman"/>
            </a:endParaRPr>
          </a:p>
          <a:p>
            <a:pPr marL="853440" lvl="1" indent="-313055">
              <a:lnSpc>
                <a:spcPts val="2680"/>
              </a:lnSpc>
              <a:buAutoNum type="alphaLcParenR"/>
              <a:tabLst>
                <a:tab pos="854075" algn="l"/>
              </a:tabLst>
            </a:pPr>
            <a:r>
              <a:rPr sz="2400" spc="-5" dirty="0">
                <a:latin typeface="Times New Roman"/>
                <a:cs typeface="Times New Roman"/>
              </a:rPr>
              <a:t>Byte </a:t>
            </a:r>
            <a:r>
              <a:rPr sz="2400" dirty="0">
                <a:latin typeface="Times New Roman"/>
                <a:cs typeface="Times New Roman"/>
              </a:rPr>
              <a:t>substitution</a:t>
            </a:r>
            <a:endParaRPr sz="2400">
              <a:latin typeface="Times New Roman"/>
              <a:cs typeface="Times New Roman"/>
            </a:endParaRPr>
          </a:p>
          <a:p>
            <a:pPr marL="871219" lvl="1" indent="-330835">
              <a:lnSpc>
                <a:spcPts val="2680"/>
              </a:lnSpc>
              <a:buAutoNum type="alphaLcParenR"/>
              <a:tabLst>
                <a:tab pos="871855" algn="l"/>
              </a:tabLst>
            </a:pPr>
            <a:r>
              <a:rPr sz="2400" dirty="0">
                <a:latin typeface="Times New Roman"/>
                <a:cs typeface="Times New Roman"/>
              </a:rPr>
              <a:t>Row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shift</a:t>
            </a:r>
            <a:endParaRPr sz="2400">
              <a:latin typeface="Times New Roman"/>
              <a:cs typeface="Times New Roman"/>
            </a:endParaRPr>
          </a:p>
          <a:p>
            <a:pPr marL="854075" lvl="1" indent="-313690">
              <a:lnSpc>
                <a:spcPts val="2780"/>
              </a:lnSpc>
              <a:buAutoNum type="alphaLcParenR"/>
              <a:tabLst>
                <a:tab pos="854710" algn="l"/>
              </a:tabLst>
            </a:pPr>
            <a:r>
              <a:rPr sz="2400" spc="-5" dirty="0">
                <a:latin typeface="Times New Roman"/>
                <a:cs typeface="Times New Roman"/>
              </a:rPr>
              <a:t>Key </a:t>
            </a:r>
            <a:r>
              <a:rPr sz="2400" spc="-10" dirty="0">
                <a:latin typeface="Times New Roman"/>
                <a:cs typeface="Times New Roman"/>
              </a:rPr>
              <a:t>mix </a:t>
            </a:r>
            <a:r>
              <a:rPr sz="2400" dirty="0">
                <a:latin typeface="Times New Roman"/>
                <a:cs typeface="Times New Roman"/>
              </a:rPr>
              <a:t>(round key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i="1" spc="-5" dirty="0">
                <a:latin typeface="Times New Roman"/>
                <a:cs typeface="Times New Roman"/>
              </a:rPr>
              <a:t>K</a:t>
            </a:r>
            <a:r>
              <a:rPr sz="2400" i="1" spc="-7" baseline="-20833" dirty="0">
                <a:latin typeface="Times New Roman"/>
                <a:cs typeface="Times New Roman"/>
              </a:rPr>
              <a:t>Nr</a:t>
            </a:r>
            <a:r>
              <a:rPr sz="2400" spc="-5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6222491" y="2706623"/>
          <a:ext cx="2231390" cy="14435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1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01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9460">
                <a:tc>
                  <a:txBody>
                    <a:bodyPr/>
                    <a:lstStyle/>
                    <a:p>
                      <a:pPr marL="92710">
                        <a:lnSpc>
                          <a:spcPts val="2755"/>
                        </a:lnSpc>
                      </a:pPr>
                      <a:r>
                        <a:rPr sz="2400" spc="-5" dirty="0">
                          <a:latin typeface="Times New Roman"/>
                          <a:cs typeface="Times New Roman"/>
                        </a:rPr>
                        <a:t>Key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R="120650" algn="ctr">
                        <a:lnSpc>
                          <a:spcPts val="2755"/>
                        </a:lnSpc>
                      </a:pPr>
                      <a:r>
                        <a:rPr sz="2400" spc="-5" dirty="0">
                          <a:latin typeface="Times New Roman"/>
                          <a:cs typeface="Times New Roman"/>
                        </a:rPr>
                        <a:t>Rounds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530">
                <a:tc>
                  <a:txBody>
                    <a:bodyPr/>
                    <a:lstStyle/>
                    <a:p>
                      <a:pPr marL="92710">
                        <a:lnSpc>
                          <a:spcPts val="2650"/>
                        </a:lnSpc>
                      </a:pPr>
                      <a:r>
                        <a:rPr sz="2400" dirty="0">
                          <a:latin typeface="Times New Roman"/>
                          <a:cs typeface="Times New Roman"/>
                        </a:rPr>
                        <a:t>128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R="85090" algn="ctr">
                        <a:lnSpc>
                          <a:spcPts val="2650"/>
                        </a:lnSpc>
                      </a:pPr>
                      <a:r>
                        <a:rPr sz="2400" dirty="0">
                          <a:latin typeface="Times New Roman"/>
                          <a:cs typeface="Times New Roman"/>
                        </a:rPr>
                        <a:t>10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716">
                <a:tc>
                  <a:txBody>
                    <a:bodyPr/>
                    <a:lstStyle/>
                    <a:p>
                      <a:pPr marL="92710">
                        <a:lnSpc>
                          <a:spcPts val="2575"/>
                        </a:lnSpc>
                      </a:pPr>
                      <a:r>
                        <a:rPr sz="2400" dirty="0">
                          <a:latin typeface="Times New Roman"/>
                          <a:cs typeface="Times New Roman"/>
                        </a:rPr>
                        <a:t>192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R="85090" algn="ctr">
                        <a:lnSpc>
                          <a:spcPts val="2575"/>
                        </a:lnSpc>
                      </a:pPr>
                      <a:r>
                        <a:rPr sz="2400" dirty="0">
                          <a:latin typeface="Times New Roman"/>
                          <a:cs typeface="Times New Roman"/>
                        </a:rPr>
                        <a:t>12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520">
                <a:tc>
                  <a:txBody>
                    <a:bodyPr/>
                    <a:lstStyle/>
                    <a:p>
                      <a:pPr marL="92710">
                        <a:lnSpc>
                          <a:spcPts val="2630"/>
                        </a:lnSpc>
                      </a:pPr>
                      <a:r>
                        <a:rPr sz="2400" spc="-5" dirty="0">
                          <a:latin typeface="Times New Roman"/>
                          <a:cs typeface="Times New Roman"/>
                        </a:rPr>
                        <a:t>256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R="86995" algn="ctr">
                        <a:lnSpc>
                          <a:spcPts val="2630"/>
                        </a:lnSpc>
                      </a:pPr>
                      <a:r>
                        <a:rPr sz="2400" spc="-5" dirty="0">
                          <a:latin typeface="Times New Roman"/>
                          <a:cs typeface="Times New Roman"/>
                        </a:rPr>
                        <a:t>14</a:t>
                      </a: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71126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Block </a:t>
            </a:r>
            <a:r>
              <a:rPr dirty="0"/>
              <a:t>Ciphers: </a:t>
            </a:r>
            <a:r>
              <a:rPr spc="-5" dirty="0"/>
              <a:t>Modes of</a:t>
            </a:r>
            <a:r>
              <a:rPr spc="-15" dirty="0"/>
              <a:t> </a:t>
            </a:r>
            <a:r>
              <a:rPr spc="-5" dirty="0"/>
              <a:t>Operation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48129"/>
            <a:ext cx="7825105" cy="4086860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353695" marR="5080" indent="-341630">
              <a:lnSpc>
                <a:spcPts val="3140"/>
              </a:lnSpc>
              <a:spcBef>
                <a:spcPts val="38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Block ciphers can be </a:t>
            </a:r>
            <a:r>
              <a:rPr sz="2800" dirty="0">
                <a:latin typeface="Arial"/>
                <a:cs typeface="Arial"/>
              </a:rPr>
              <a:t>used </a:t>
            </a:r>
            <a:r>
              <a:rPr sz="2800" spc="-5" dirty="0">
                <a:latin typeface="Arial"/>
                <a:cs typeface="Arial"/>
              </a:rPr>
              <a:t>in </a:t>
            </a:r>
            <a:r>
              <a:rPr sz="2800" dirty="0">
                <a:latin typeface="Arial"/>
                <a:cs typeface="Arial"/>
              </a:rPr>
              <a:t>different </a:t>
            </a:r>
            <a:r>
              <a:rPr sz="2800" spc="-5" dirty="0">
                <a:latin typeface="Arial"/>
                <a:cs typeface="Arial"/>
              </a:rPr>
              <a:t>modes in  order </a:t>
            </a:r>
            <a:r>
              <a:rPr sz="2800" dirty="0">
                <a:latin typeface="Arial"/>
                <a:cs typeface="Arial"/>
              </a:rPr>
              <a:t>to provide different security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services.</a:t>
            </a:r>
            <a:endParaRPr sz="280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2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Common modes</a:t>
            </a:r>
            <a:r>
              <a:rPr sz="2800" spc="4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include:</a:t>
            </a:r>
            <a:endParaRPr sz="28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15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spc="-5" dirty="0">
                <a:latin typeface="Arial"/>
                <a:cs typeface="Arial"/>
              </a:rPr>
              <a:t>E</a:t>
            </a:r>
            <a:r>
              <a:rPr sz="2400" spc="-5" dirty="0">
                <a:latin typeface="Arial"/>
                <a:cs typeface="Arial"/>
              </a:rPr>
              <a:t>lectronic </a:t>
            </a:r>
            <a:r>
              <a:rPr sz="2400" b="1" spc="-5" dirty="0">
                <a:latin typeface="Arial"/>
                <a:cs typeface="Arial"/>
              </a:rPr>
              <a:t>C</a:t>
            </a:r>
            <a:r>
              <a:rPr sz="2400" spc="-5" dirty="0">
                <a:latin typeface="Arial"/>
                <a:cs typeface="Arial"/>
              </a:rPr>
              <a:t>ode </a:t>
            </a:r>
            <a:r>
              <a:rPr sz="2400" b="1" spc="-5" dirty="0">
                <a:latin typeface="Arial"/>
                <a:cs typeface="Arial"/>
              </a:rPr>
              <a:t>B</a:t>
            </a:r>
            <a:r>
              <a:rPr sz="2400" spc="-5" dirty="0">
                <a:latin typeface="Arial"/>
                <a:cs typeface="Arial"/>
              </a:rPr>
              <a:t>ook</a:t>
            </a:r>
            <a:r>
              <a:rPr sz="2400" spc="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(ECB)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spc="-5" dirty="0">
                <a:latin typeface="Arial"/>
                <a:cs typeface="Arial"/>
              </a:rPr>
              <a:t>C</a:t>
            </a:r>
            <a:r>
              <a:rPr sz="2400" spc="-5" dirty="0">
                <a:latin typeface="Arial"/>
                <a:cs typeface="Arial"/>
              </a:rPr>
              <a:t>ipher </a:t>
            </a:r>
            <a:r>
              <a:rPr sz="2400" b="1" spc="-5" dirty="0">
                <a:latin typeface="Arial"/>
                <a:cs typeface="Arial"/>
              </a:rPr>
              <a:t>B</a:t>
            </a:r>
            <a:r>
              <a:rPr sz="2400" spc="-5" dirty="0">
                <a:latin typeface="Arial"/>
                <a:cs typeface="Arial"/>
              </a:rPr>
              <a:t>lock </a:t>
            </a:r>
            <a:r>
              <a:rPr sz="2400" b="1" spc="-5" dirty="0">
                <a:latin typeface="Arial"/>
                <a:cs typeface="Arial"/>
              </a:rPr>
              <a:t>C</a:t>
            </a:r>
            <a:r>
              <a:rPr sz="2400" spc="-5" dirty="0">
                <a:latin typeface="Arial"/>
                <a:cs typeface="Arial"/>
              </a:rPr>
              <a:t>haining</a:t>
            </a:r>
            <a:r>
              <a:rPr sz="2400" spc="9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(CBC)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290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dirty="0">
                <a:latin typeface="Arial"/>
                <a:cs typeface="Arial"/>
              </a:rPr>
              <a:t>O</a:t>
            </a:r>
            <a:r>
              <a:rPr sz="2400" dirty="0">
                <a:latin typeface="Arial"/>
                <a:cs typeface="Arial"/>
              </a:rPr>
              <a:t>utput </a:t>
            </a:r>
            <a:r>
              <a:rPr sz="2400" b="1" spc="-5" dirty="0">
                <a:latin typeface="Arial"/>
                <a:cs typeface="Arial"/>
              </a:rPr>
              <a:t>F</a:t>
            </a:r>
            <a:r>
              <a:rPr sz="2400" spc="-5" dirty="0">
                <a:latin typeface="Arial"/>
                <a:cs typeface="Arial"/>
              </a:rPr>
              <a:t>eed</a:t>
            </a:r>
            <a:r>
              <a:rPr sz="2400" b="1" spc="-5" dirty="0">
                <a:latin typeface="Arial"/>
                <a:cs typeface="Arial"/>
              </a:rPr>
              <a:t>b</a:t>
            </a:r>
            <a:r>
              <a:rPr sz="2400" spc="-5" dirty="0">
                <a:latin typeface="Arial"/>
                <a:cs typeface="Arial"/>
              </a:rPr>
              <a:t>ack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(OFB)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spc="-5" dirty="0">
                <a:latin typeface="Arial"/>
                <a:cs typeface="Arial"/>
              </a:rPr>
              <a:t>C</a:t>
            </a:r>
            <a:r>
              <a:rPr sz="2400" spc="-5" dirty="0">
                <a:latin typeface="Arial"/>
                <a:cs typeface="Arial"/>
              </a:rPr>
              <a:t>ipher </a:t>
            </a:r>
            <a:r>
              <a:rPr sz="2400" b="1" spc="-5" dirty="0">
                <a:latin typeface="Arial"/>
                <a:cs typeface="Arial"/>
              </a:rPr>
              <a:t>F</a:t>
            </a:r>
            <a:r>
              <a:rPr sz="2400" spc="-5" dirty="0">
                <a:latin typeface="Arial"/>
                <a:cs typeface="Arial"/>
              </a:rPr>
              <a:t>eed</a:t>
            </a:r>
            <a:r>
              <a:rPr sz="2400" b="1" spc="-5" dirty="0">
                <a:latin typeface="Arial"/>
                <a:cs typeface="Arial"/>
              </a:rPr>
              <a:t>b</a:t>
            </a:r>
            <a:r>
              <a:rPr sz="2400" spc="-5" dirty="0">
                <a:latin typeface="Arial"/>
                <a:cs typeface="Arial"/>
              </a:rPr>
              <a:t>ack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(CFB)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ct val="100000"/>
              </a:lnSpc>
              <a:spcBef>
                <a:spcPts val="300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spc="-5" dirty="0">
                <a:latin typeface="Arial"/>
                <a:cs typeface="Arial"/>
              </a:rPr>
              <a:t>C</a:t>
            </a:r>
            <a:r>
              <a:rPr sz="2400" spc="-5" dirty="0">
                <a:latin typeface="Arial"/>
                <a:cs typeface="Arial"/>
              </a:rPr>
              <a:t>oun</a:t>
            </a:r>
            <a:r>
              <a:rPr sz="2400" b="1" spc="-5" dirty="0">
                <a:latin typeface="Arial"/>
                <a:cs typeface="Arial"/>
              </a:rPr>
              <a:t>t</a:t>
            </a:r>
            <a:r>
              <a:rPr sz="2400" spc="-5" dirty="0">
                <a:latin typeface="Arial"/>
                <a:cs typeface="Arial"/>
              </a:rPr>
              <a:t>e</a:t>
            </a:r>
            <a:r>
              <a:rPr sz="2400" b="1" spc="-5" dirty="0">
                <a:latin typeface="Arial"/>
                <a:cs typeface="Arial"/>
              </a:rPr>
              <a:t>r </a:t>
            </a:r>
            <a:r>
              <a:rPr sz="2400" spc="-5" dirty="0">
                <a:latin typeface="Arial"/>
                <a:cs typeface="Arial"/>
              </a:rPr>
              <a:t>Mode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(CTR)</a:t>
            </a:r>
            <a:endParaRPr sz="2400">
              <a:latin typeface="Arial"/>
              <a:cs typeface="Arial"/>
            </a:endParaRPr>
          </a:p>
          <a:p>
            <a:pPr marL="755015" lvl="1" indent="-285750">
              <a:lnSpc>
                <a:spcPts val="2780"/>
              </a:lnSpc>
              <a:spcBef>
                <a:spcPts val="300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spc="-5" dirty="0">
                <a:latin typeface="Arial"/>
                <a:cs typeface="Arial"/>
              </a:rPr>
              <a:t>G</a:t>
            </a:r>
            <a:r>
              <a:rPr sz="2400" spc="-5" dirty="0">
                <a:latin typeface="Arial"/>
                <a:cs typeface="Arial"/>
              </a:rPr>
              <a:t>alois </a:t>
            </a:r>
            <a:r>
              <a:rPr sz="2400" b="1" spc="-5" dirty="0">
                <a:latin typeface="Arial"/>
                <a:cs typeface="Arial"/>
              </a:rPr>
              <a:t>C</a:t>
            </a:r>
            <a:r>
              <a:rPr sz="2400" spc="-5" dirty="0">
                <a:latin typeface="Arial"/>
                <a:cs typeface="Arial"/>
              </a:rPr>
              <a:t>ounter </a:t>
            </a:r>
            <a:r>
              <a:rPr sz="2400" b="1" spc="-5" dirty="0">
                <a:latin typeface="Arial"/>
                <a:cs typeface="Arial"/>
              </a:rPr>
              <a:t>M</a:t>
            </a:r>
            <a:r>
              <a:rPr sz="2400" spc="-5" dirty="0">
                <a:latin typeface="Arial"/>
                <a:cs typeface="Arial"/>
              </a:rPr>
              <a:t>ode </a:t>
            </a:r>
            <a:r>
              <a:rPr sz="2400" dirty="0">
                <a:latin typeface="Arial"/>
                <a:cs typeface="Arial"/>
              </a:rPr>
              <a:t>(GCM)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{Authenticated</a:t>
            </a:r>
            <a:endParaRPr sz="2400">
              <a:latin typeface="Arial"/>
              <a:cs typeface="Arial"/>
            </a:endParaRPr>
          </a:p>
          <a:p>
            <a:pPr marL="755015">
              <a:lnSpc>
                <a:spcPts val="2780"/>
              </a:lnSpc>
            </a:pPr>
            <a:r>
              <a:rPr sz="2400" spc="-5" dirty="0">
                <a:latin typeface="Arial"/>
                <a:cs typeface="Arial"/>
              </a:rPr>
              <a:t>encryption}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1167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Use a secure</a:t>
            </a:r>
            <a:r>
              <a:rPr spc="-20" dirty="0"/>
              <a:t> </a:t>
            </a:r>
            <a:r>
              <a:rPr spc="-5" dirty="0"/>
              <a:t>mode!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1123" y="2060448"/>
            <a:ext cx="1866900" cy="20574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76600" y="2060448"/>
            <a:ext cx="1866900" cy="20574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24371" y="2060448"/>
            <a:ext cx="1866900" cy="2057400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05967" y="4646803"/>
            <a:ext cx="8985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Pl</a:t>
            </a:r>
            <a:r>
              <a:rPr sz="1800" spc="-15" dirty="0">
                <a:latin typeface="Arial"/>
                <a:cs typeface="Arial"/>
              </a:rPr>
              <a:t>a</a:t>
            </a:r>
            <a:r>
              <a:rPr sz="1800" spc="-5" dirty="0">
                <a:latin typeface="Arial"/>
                <a:cs typeface="Arial"/>
              </a:rPr>
              <a:t>i</a:t>
            </a:r>
            <a:r>
              <a:rPr sz="1800" spc="-15" dirty="0">
                <a:latin typeface="Arial"/>
                <a:cs typeface="Arial"/>
              </a:rPr>
              <a:t>n</a:t>
            </a:r>
            <a:r>
              <a:rPr sz="1800" dirty="0">
                <a:latin typeface="Arial"/>
                <a:cs typeface="Arial"/>
              </a:rPr>
              <a:t>te</a:t>
            </a:r>
            <a:r>
              <a:rPr sz="1800" spc="-15" dirty="0">
                <a:latin typeface="Arial"/>
                <a:cs typeface="Arial"/>
              </a:rPr>
              <a:t>x</a:t>
            </a:r>
            <a:r>
              <a:rPr sz="1800" dirty="0">
                <a:latin typeface="Arial"/>
                <a:cs typeface="Arial"/>
              </a:rPr>
              <a:t>t</a:t>
            </a:r>
            <a:endParaRPr sz="18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39</a:t>
            </a:fld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3427221" y="4646803"/>
            <a:ext cx="1675764" cy="556260"/>
          </a:xfrm>
          <a:prstGeom prst="rect">
            <a:avLst/>
          </a:prstGeom>
        </p:spPr>
        <p:txBody>
          <a:bodyPr vert="horz" wrap="square" lIns="0" tIns="36194" rIns="0" bIns="0" rtlCol="0">
            <a:spAutoFit/>
          </a:bodyPr>
          <a:lstStyle/>
          <a:p>
            <a:pPr marL="12700" marR="5080">
              <a:lnSpc>
                <a:spcPts val="2020"/>
              </a:lnSpc>
              <a:spcBef>
                <a:spcPts val="284"/>
              </a:spcBef>
            </a:pPr>
            <a:r>
              <a:rPr sz="1800" spc="-5" dirty="0">
                <a:latin typeface="Arial"/>
                <a:cs typeface="Arial"/>
              </a:rPr>
              <a:t>Ciphertext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using  ECB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mode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20815" y="4646803"/>
            <a:ext cx="1675764" cy="556260"/>
          </a:xfrm>
          <a:prstGeom prst="rect">
            <a:avLst/>
          </a:prstGeom>
        </p:spPr>
        <p:txBody>
          <a:bodyPr vert="horz" wrap="square" lIns="0" tIns="36194" rIns="0" bIns="0" rtlCol="0">
            <a:spAutoFit/>
          </a:bodyPr>
          <a:lstStyle/>
          <a:p>
            <a:pPr marL="12700" marR="5080">
              <a:lnSpc>
                <a:spcPts val="2020"/>
              </a:lnSpc>
              <a:spcBef>
                <a:spcPts val="284"/>
              </a:spcBef>
            </a:pPr>
            <a:r>
              <a:rPr sz="1800" spc="-5" dirty="0">
                <a:latin typeface="Arial"/>
                <a:cs typeface="Arial"/>
              </a:rPr>
              <a:t>Ciphertext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using  secure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mode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4014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 </a:t>
            </a:r>
            <a:r>
              <a:rPr spc="-5" dirty="0"/>
              <a:t>is</a:t>
            </a:r>
            <a:r>
              <a:rPr spc="-40" dirty="0"/>
              <a:t> </a:t>
            </a:r>
            <a:r>
              <a:rPr spc="-5" dirty="0"/>
              <a:t>cryptology?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600200" y="1420367"/>
            <a:ext cx="6433185" cy="4267835"/>
            <a:chOff x="1600200" y="1420367"/>
            <a:chExt cx="6433185" cy="42678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0200" y="1420367"/>
              <a:ext cx="6432804" cy="258775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164290" y="3493007"/>
              <a:ext cx="4488180" cy="0"/>
            </a:xfrm>
            <a:custGeom>
              <a:avLst/>
              <a:gdLst/>
              <a:ahLst/>
              <a:cxnLst/>
              <a:rect l="l" t="t" r="r" b="b"/>
              <a:pathLst>
                <a:path w="4488180">
                  <a:moveTo>
                    <a:pt x="0" y="0"/>
                  </a:moveTo>
                  <a:lnTo>
                    <a:pt x="4487969" y="0"/>
                  </a:lnTo>
                </a:path>
              </a:pathLst>
            </a:custGeom>
            <a:ln w="57911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508298" y="4304565"/>
              <a:ext cx="1529348" cy="1383302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4274820" y="3509772"/>
              <a:ext cx="0" cy="794385"/>
            </a:xfrm>
            <a:custGeom>
              <a:avLst/>
              <a:gdLst/>
              <a:ahLst/>
              <a:cxnLst/>
              <a:rect l="l" t="t" r="r" b="b"/>
              <a:pathLst>
                <a:path h="794385">
                  <a:moveTo>
                    <a:pt x="0" y="0"/>
                  </a:moveTo>
                  <a:lnTo>
                    <a:pt x="0" y="794003"/>
                  </a:lnTo>
                </a:path>
              </a:pathLst>
            </a:custGeom>
            <a:ln w="12192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2595752" y="2357120"/>
            <a:ext cx="2974340" cy="614680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 marR="5080">
              <a:lnSpc>
                <a:spcPts val="2230"/>
              </a:lnSpc>
              <a:spcBef>
                <a:spcPts val="320"/>
              </a:spcBef>
            </a:pPr>
            <a:r>
              <a:rPr sz="2000" b="1" spc="-5" dirty="0">
                <a:latin typeface="Arial Rounded MT Bold"/>
                <a:cs typeface="Arial Rounded MT Bold"/>
              </a:rPr>
              <a:t>Secure communication  over unsecure</a:t>
            </a:r>
            <a:r>
              <a:rPr sz="2000" b="1" spc="-145" dirty="0">
                <a:latin typeface="Arial Rounded MT Bold"/>
                <a:cs typeface="Arial Rounded MT Bold"/>
              </a:rPr>
              <a:t> </a:t>
            </a:r>
            <a:r>
              <a:rPr sz="2000" b="1" spc="-5" dirty="0">
                <a:latin typeface="Arial Rounded MT Bold"/>
                <a:cs typeface="Arial Rounded MT Bold"/>
              </a:rPr>
              <a:t>channels</a:t>
            </a:r>
            <a:endParaRPr sz="2000">
              <a:latin typeface="Arial Rounded MT Bold"/>
              <a:cs typeface="Arial Rounded MT 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08903" y="4066032"/>
            <a:ext cx="2895600" cy="156972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13970" rIns="0" bIns="0" rtlCol="0">
            <a:spAutoFit/>
          </a:bodyPr>
          <a:lstStyle/>
          <a:p>
            <a:pPr marL="270510" indent="-179070">
              <a:lnSpc>
                <a:spcPts val="2785"/>
              </a:lnSpc>
              <a:spcBef>
                <a:spcPts val="110"/>
              </a:spcBef>
              <a:buChar char="-"/>
              <a:tabLst>
                <a:tab pos="271145" algn="l"/>
              </a:tabLst>
            </a:pPr>
            <a:r>
              <a:rPr sz="2400" b="1" dirty="0">
                <a:latin typeface="Arial Rounded MT Bold"/>
                <a:cs typeface="Arial Rounded MT Bold"/>
              </a:rPr>
              <a:t>Confidentiality</a:t>
            </a:r>
            <a:endParaRPr sz="2400" dirty="0">
              <a:latin typeface="Arial Rounded MT Bold"/>
              <a:cs typeface="Arial Rounded MT Bold"/>
            </a:endParaRPr>
          </a:p>
          <a:p>
            <a:pPr marL="270510" indent="-179070">
              <a:lnSpc>
                <a:spcPts val="2685"/>
              </a:lnSpc>
              <a:buChar char="-"/>
              <a:tabLst>
                <a:tab pos="271145" algn="l"/>
              </a:tabLst>
            </a:pPr>
            <a:r>
              <a:rPr sz="2400" b="1" spc="-10" dirty="0">
                <a:latin typeface="Arial Rounded MT Bold"/>
                <a:cs typeface="Arial Rounded MT Bold"/>
              </a:rPr>
              <a:t>Integrity</a:t>
            </a:r>
            <a:endParaRPr sz="2400" dirty="0">
              <a:latin typeface="Arial Rounded MT Bold"/>
              <a:cs typeface="Arial Rounded MT Bold"/>
            </a:endParaRPr>
          </a:p>
          <a:p>
            <a:pPr marL="270510" indent="-179070">
              <a:lnSpc>
                <a:spcPts val="2675"/>
              </a:lnSpc>
              <a:buChar char="-"/>
              <a:tabLst>
                <a:tab pos="271145" algn="l"/>
              </a:tabLst>
            </a:pPr>
            <a:r>
              <a:rPr sz="2400" b="1" spc="-5" dirty="0">
                <a:latin typeface="Arial Rounded MT Bold"/>
                <a:cs typeface="Arial Rounded MT Bold"/>
              </a:rPr>
              <a:t>Authenticity</a:t>
            </a:r>
            <a:endParaRPr sz="2400" dirty="0">
              <a:latin typeface="Arial Rounded MT Bold"/>
              <a:cs typeface="Arial Rounded MT Bold"/>
            </a:endParaRPr>
          </a:p>
          <a:p>
            <a:pPr marL="270510" indent="-179070">
              <a:lnSpc>
                <a:spcPts val="2780"/>
              </a:lnSpc>
              <a:buChar char="-"/>
              <a:tabLst>
                <a:tab pos="271145" algn="l"/>
              </a:tabLst>
            </a:pPr>
            <a:r>
              <a:rPr sz="2400" b="1" spc="-15" dirty="0">
                <a:latin typeface="Arial Rounded MT Bold"/>
                <a:cs typeface="Arial Rounded MT Bold"/>
              </a:rPr>
              <a:t>Non-repudiation</a:t>
            </a:r>
            <a:endParaRPr sz="2400" dirty="0">
              <a:latin typeface="Arial Rounded MT Bold"/>
              <a:cs typeface="Arial Rounded MT 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40486" y="1619250"/>
            <a:ext cx="7753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5" dirty="0">
                <a:latin typeface="Arial Rounded MT Bold"/>
                <a:cs typeface="Arial Rounded MT Bold"/>
              </a:rPr>
              <a:t>A</a:t>
            </a:r>
            <a:r>
              <a:rPr sz="2400" b="1" dirty="0">
                <a:latin typeface="Arial Rounded MT Bold"/>
                <a:cs typeface="Arial Rounded MT Bold"/>
              </a:rPr>
              <a:t>li</a:t>
            </a:r>
            <a:r>
              <a:rPr sz="2400" b="1" spc="-10" dirty="0">
                <a:latin typeface="Arial Rounded MT Bold"/>
                <a:cs typeface="Arial Rounded MT Bold"/>
              </a:rPr>
              <a:t>ce</a:t>
            </a:r>
            <a:endParaRPr sz="2400">
              <a:latin typeface="Arial Rounded MT Bold"/>
              <a:cs typeface="Arial Rounded MT 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14743" y="1634997"/>
            <a:ext cx="6248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5" dirty="0">
                <a:latin typeface="Arial Rounded MT Bold"/>
                <a:cs typeface="Arial Rounded MT Bold"/>
              </a:rPr>
              <a:t>Bob</a:t>
            </a:r>
            <a:endParaRPr sz="2400">
              <a:latin typeface="Arial Rounded MT Bold"/>
              <a:cs typeface="Arial Rounded MT Bold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450284" y="2787381"/>
            <a:ext cx="1720850" cy="2136775"/>
            <a:chOff x="450284" y="2787381"/>
            <a:chExt cx="1720850" cy="2136775"/>
          </a:xfrm>
        </p:grpSpPr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3182" y="4186115"/>
              <a:ext cx="1151496" cy="73769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50284" y="2787381"/>
              <a:ext cx="1720521" cy="1167477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669036" y="5036820"/>
            <a:ext cx="2162810" cy="585470"/>
          </a:xfrm>
          <a:prstGeom prst="rect">
            <a:avLst/>
          </a:prstGeom>
          <a:solidFill>
            <a:srgbClr val="CCCCFF"/>
          </a:solidFill>
        </p:spPr>
        <p:txBody>
          <a:bodyPr vert="horz" wrap="square" lIns="0" tIns="26669" rIns="0" bIns="0" rtlCol="0">
            <a:spAutoFit/>
          </a:bodyPr>
          <a:lstStyle/>
          <a:p>
            <a:pPr marL="91440">
              <a:lnSpc>
                <a:spcPts val="1850"/>
              </a:lnSpc>
              <a:spcBef>
                <a:spcPts val="209"/>
              </a:spcBef>
            </a:pPr>
            <a:r>
              <a:rPr sz="1600" b="1" dirty="0">
                <a:latin typeface="Arial Rounded MT Bold"/>
                <a:cs typeface="Arial Rounded MT Bold"/>
              </a:rPr>
              <a:t>Symmetric</a:t>
            </a:r>
            <a:r>
              <a:rPr sz="1600" b="1" spc="-60" dirty="0">
                <a:latin typeface="Arial Rounded MT Bold"/>
                <a:cs typeface="Arial Rounded MT Bold"/>
              </a:rPr>
              <a:t> </a:t>
            </a:r>
            <a:r>
              <a:rPr sz="1600" b="1" dirty="0" smtClean="0">
                <a:latin typeface="Arial Rounded MT Bold"/>
                <a:cs typeface="Arial Rounded MT Bold"/>
              </a:rPr>
              <a:t>crypto</a:t>
            </a:r>
            <a:endParaRPr sz="1600" dirty="0">
              <a:latin typeface="Arial Rounded MT Bold"/>
              <a:cs typeface="Arial Rounded MT Bold"/>
            </a:endParaRPr>
          </a:p>
          <a:p>
            <a:pPr marL="91440">
              <a:lnSpc>
                <a:spcPts val="1850"/>
              </a:lnSpc>
            </a:pPr>
            <a:r>
              <a:rPr sz="1600" b="1" spc="-5" dirty="0">
                <a:latin typeface="Arial Rounded MT Bold"/>
                <a:cs typeface="Arial Rounded MT Bold"/>
              </a:rPr>
              <a:t>Asymmetric</a:t>
            </a:r>
            <a:r>
              <a:rPr sz="1600" b="1" spc="-60" dirty="0">
                <a:latin typeface="Arial Rounded MT Bold"/>
                <a:cs typeface="Arial Rounded MT Bold"/>
              </a:rPr>
              <a:t> </a:t>
            </a:r>
            <a:r>
              <a:rPr sz="1600" b="1" dirty="0">
                <a:latin typeface="Arial Rounded MT Bold"/>
                <a:cs typeface="Arial Rounded MT Bold"/>
              </a:rPr>
              <a:t>crypto</a:t>
            </a:r>
            <a:endParaRPr sz="1600" dirty="0">
              <a:latin typeface="Arial Rounded MT Bold"/>
              <a:cs typeface="Arial Rounded MT Bold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16" name="object 16"/>
          <p:cNvSpPr txBox="1"/>
          <p:nvPr/>
        </p:nvSpPr>
        <p:spPr>
          <a:xfrm>
            <a:off x="3581146" y="5733084"/>
            <a:ext cx="9309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Arial Rounded MT Bold"/>
                <a:cs typeface="Arial Rounded MT Bold"/>
              </a:rPr>
              <a:t>O</a:t>
            </a:r>
            <a:r>
              <a:rPr sz="2400" b="1" spc="5" dirty="0">
                <a:latin typeface="Arial Rounded MT Bold"/>
                <a:cs typeface="Arial Rounded MT Bold"/>
              </a:rPr>
              <a:t>sc</a:t>
            </a:r>
            <a:r>
              <a:rPr sz="2400" b="1" spc="-10" dirty="0">
                <a:latin typeface="Arial Rounded MT Bold"/>
                <a:cs typeface="Arial Rounded MT Bold"/>
              </a:rPr>
              <a:t>ar</a:t>
            </a:r>
            <a:endParaRPr sz="2400">
              <a:latin typeface="Arial Rounded MT Bold"/>
              <a:cs typeface="Arial Rounded MT Bol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182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Integrity Check</a:t>
            </a:r>
            <a:r>
              <a:rPr dirty="0"/>
              <a:t> </a:t>
            </a:r>
            <a:r>
              <a:rPr spc="-5" dirty="0"/>
              <a:t>Functions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40</a:t>
            </a:fld>
            <a:endParaRPr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0480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Hash</a:t>
            </a:r>
            <a:r>
              <a:rPr spc="-50" dirty="0"/>
              <a:t> </a:t>
            </a:r>
            <a:r>
              <a:rPr spc="-5" dirty="0"/>
              <a:t>functions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685800" y="2224599"/>
            <a:ext cx="1737360" cy="2778760"/>
            <a:chOff x="685800" y="2224599"/>
            <a:chExt cx="1737360" cy="2778760"/>
          </a:xfrm>
        </p:grpSpPr>
        <p:sp>
          <p:nvSpPr>
            <p:cNvPr id="4" name="object 4"/>
            <p:cNvSpPr/>
            <p:nvPr/>
          </p:nvSpPr>
          <p:spPr>
            <a:xfrm>
              <a:off x="1167682" y="4553088"/>
              <a:ext cx="1256030" cy="450215"/>
            </a:xfrm>
            <a:custGeom>
              <a:avLst/>
              <a:gdLst/>
              <a:ahLst/>
              <a:cxnLst/>
              <a:rect l="l" t="t" r="r" b="b"/>
              <a:pathLst>
                <a:path w="1256030" h="450214">
                  <a:moveTo>
                    <a:pt x="845057" y="0"/>
                  </a:moveTo>
                  <a:lnTo>
                    <a:pt x="0" y="139713"/>
                  </a:lnTo>
                  <a:lnTo>
                    <a:pt x="265237" y="449769"/>
                  </a:lnTo>
                  <a:lnTo>
                    <a:pt x="1255466" y="145835"/>
                  </a:lnTo>
                  <a:lnTo>
                    <a:pt x="845057" y="0"/>
                  </a:lnTo>
                  <a:close/>
                </a:path>
              </a:pathLst>
            </a:custGeom>
            <a:solidFill>
              <a:srgbClr val="B9D9B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01715" y="3187887"/>
              <a:ext cx="1450975" cy="1299210"/>
            </a:xfrm>
            <a:custGeom>
              <a:avLst/>
              <a:gdLst/>
              <a:ahLst/>
              <a:cxnLst/>
              <a:rect l="l" t="t" r="r" b="b"/>
              <a:pathLst>
                <a:path w="1450975" h="1299210">
                  <a:moveTo>
                    <a:pt x="297424" y="0"/>
                  </a:moveTo>
                  <a:lnTo>
                    <a:pt x="0" y="1140926"/>
                  </a:lnTo>
                  <a:lnTo>
                    <a:pt x="1139671" y="1299024"/>
                  </a:lnTo>
                  <a:lnTo>
                    <a:pt x="1450629" y="199738"/>
                  </a:lnTo>
                  <a:lnTo>
                    <a:pt x="297424" y="0"/>
                  </a:lnTo>
                  <a:close/>
                </a:path>
              </a:pathLst>
            </a:custGeom>
            <a:solidFill>
              <a:srgbClr val="D2EC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01528" y="2279720"/>
              <a:ext cx="1571625" cy="2336165"/>
            </a:xfrm>
            <a:custGeom>
              <a:avLst/>
              <a:gdLst/>
              <a:ahLst/>
              <a:cxnLst/>
              <a:rect l="l" t="t" r="r" b="b"/>
              <a:pathLst>
                <a:path w="1571625" h="2336165">
                  <a:moveTo>
                    <a:pt x="1275507" y="0"/>
                  </a:moveTo>
                  <a:lnTo>
                    <a:pt x="1030950" y="93108"/>
                  </a:lnTo>
                  <a:lnTo>
                    <a:pt x="933730" y="147094"/>
                  </a:lnTo>
                  <a:lnTo>
                    <a:pt x="832229" y="226680"/>
                  </a:lnTo>
                  <a:lnTo>
                    <a:pt x="785730" y="147094"/>
                  </a:lnTo>
                  <a:lnTo>
                    <a:pt x="586978" y="426522"/>
                  </a:lnTo>
                  <a:lnTo>
                    <a:pt x="486170" y="526959"/>
                  </a:lnTo>
                  <a:lnTo>
                    <a:pt x="77214" y="1174071"/>
                  </a:lnTo>
                  <a:lnTo>
                    <a:pt x="0" y="1321166"/>
                  </a:lnTo>
                  <a:lnTo>
                    <a:pt x="248802" y="1735363"/>
                  </a:lnTo>
                  <a:lnTo>
                    <a:pt x="466865" y="2169193"/>
                  </a:lnTo>
                  <a:lnTo>
                    <a:pt x="529069" y="2335870"/>
                  </a:lnTo>
                  <a:lnTo>
                    <a:pt x="591290" y="2302776"/>
                  </a:lnTo>
                  <a:lnTo>
                    <a:pt x="801471" y="2016009"/>
                  </a:lnTo>
                  <a:lnTo>
                    <a:pt x="921608" y="1775806"/>
                  </a:lnTo>
                  <a:lnTo>
                    <a:pt x="1065990" y="1669134"/>
                  </a:lnTo>
                  <a:lnTo>
                    <a:pt x="1193968" y="1688747"/>
                  </a:lnTo>
                  <a:lnTo>
                    <a:pt x="1431348" y="1775806"/>
                  </a:lnTo>
                  <a:lnTo>
                    <a:pt x="1525009" y="1762325"/>
                  </a:lnTo>
                  <a:lnTo>
                    <a:pt x="1571448" y="1708359"/>
                  </a:lnTo>
                  <a:lnTo>
                    <a:pt x="1555767" y="1307643"/>
                  </a:lnTo>
                  <a:lnTo>
                    <a:pt x="1466388" y="707188"/>
                  </a:lnTo>
                  <a:lnTo>
                    <a:pt x="1415607" y="193648"/>
                  </a:lnTo>
                  <a:lnTo>
                    <a:pt x="1388468" y="19612"/>
                  </a:lnTo>
                  <a:lnTo>
                    <a:pt x="1275507" y="0"/>
                  </a:lnTo>
                  <a:close/>
                </a:path>
              </a:pathLst>
            </a:custGeom>
            <a:solidFill>
              <a:srgbClr val="FFE4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01528" y="2394919"/>
              <a:ext cx="994410" cy="2061845"/>
            </a:xfrm>
            <a:custGeom>
              <a:avLst/>
              <a:gdLst/>
              <a:ahLst/>
              <a:cxnLst/>
              <a:rect l="l" t="t" r="r" b="b"/>
              <a:pathLst>
                <a:path w="994410" h="2061845">
                  <a:moveTo>
                    <a:pt x="993799" y="0"/>
                  </a:moveTo>
                  <a:lnTo>
                    <a:pt x="795741" y="142139"/>
                  </a:lnTo>
                  <a:lnTo>
                    <a:pt x="519775" y="389774"/>
                  </a:lnTo>
                  <a:lnTo>
                    <a:pt x="0" y="863986"/>
                  </a:lnTo>
                  <a:lnTo>
                    <a:pt x="140130" y="1192445"/>
                  </a:lnTo>
                  <a:lnTo>
                    <a:pt x="349616" y="1674089"/>
                  </a:lnTo>
                  <a:lnTo>
                    <a:pt x="497611" y="2061355"/>
                  </a:lnTo>
                  <a:lnTo>
                    <a:pt x="443272" y="1794190"/>
                  </a:lnTo>
                  <a:lnTo>
                    <a:pt x="326735" y="1546607"/>
                  </a:lnTo>
                  <a:lnTo>
                    <a:pt x="202333" y="1219387"/>
                  </a:lnTo>
                  <a:lnTo>
                    <a:pt x="95090" y="906927"/>
                  </a:lnTo>
                  <a:lnTo>
                    <a:pt x="313153" y="686337"/>
                  </a:lnTo>
                  <a:lnTo>
                    <a:pt x="470441" y="588274"/>
                  </a:lnTo>
                  <a:lnTo>
                    <a:pt x="825052" y="346833"/>
                  </a:lnTo>
                  <a:lnTo>
                    <a:pt x="960930" y="191171"/>
                  </a:lnTo>
                  <a:lnTo>
                    <a:pt x="993799" y="0"/>
                  </a:lnTo>
                  <a:close/>
                </a:path>
              </a:pathLst>
            </a:custGeom>
            <a:solidFill>
              <a:srgbClr val="FFBEB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5800" y="2224599"/>
              <a:ext cx="1637958" cy="2605460"/>
            </a:xfrm>
            <a:prstGeom prst="rect">
              <a:avLst/>
            </a:prstGeom>
          </p:spPr>
        </p:pic>
      </p:grp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733800" y="2414234"/>
            <a:ext cx="2390815" cy="2387946"/>
          </a:xfrm>
          <a:prstGeom prst="rect">
            <a:avLst/>
          </a:prstGeom>
        </p:spPr>
      </p:pic>
      <p:grpSp>
        <p:nvGrpSpPr>
          <p:cNvPr id="10" name="object 10"/>
          <p:cNvGrpSpPr/>
          <p:nvPr/>
        </p:nvGrpSpPr>
        <p:grpSpPr>
          <a:xfrm>
            <a:off x="2510027" y="2891027"/>
            <a:ext cx="1076325" cy="1152525"/>
            <a:chOff x="2510027" y="2891027"/>
            <a:chExt cx="1076325" cy="1152525"/>
          </a:xfrm>
        </p:grpSpPr>
        <p:sp>
          <p:nvSpPr>
            <p:cNvPr id="11" name="object 11"/>
            <p:cNvSpPr/>
            <p:nvPr/>
          </p:nvSpPr>
          <p:spPr>
            <a:xfrm>
              <a:off x="2514599" y="2895599"/>
              <a:ext cx="1066800" cy="1143000"/>
            </a:xfrm>
            <a:custGeom>
              <a:avLst/>
              <a:gdLst/>
              <a:ahLst/>
              <a:cxnLst/>
              <a:rect l="l" t="t" r="r" b="b"/>
              <a:pathLst>
                <a:path w="1066800" h="1143000">
                  <a:moveTo>
                    <a:pt x="800100" y="0"/>
                  </a:moveTo>
                  <a:lnTo>
                    <a:pt x="800100" y="285750"/>
                  </a:lnTo>
                  <a:lnTo>
                    <a:pt x="0" y="285750"/>
                  </a:lnTo>
                  <a:lnTo>
                    <a:pt x="0" y="857250"/>
                  </a:lnTo>
                  <a:lnTo>
                    <a:pt x="800100" y="857250"/>
                  </a:lnTo>
                  <a:lnTo>
                    <a:pt x="800100" y="1143000"/>
                  </a:lnTo>
                  <a:lnTo>
                    <a:pt x="1066800" y="571500"/>
                  </a:lnTo>
                  <a:lnTo>
                    <a:pt x="800100" y="0"/>
                  </a:lnTo>
                  <a:close/>
                </a:path>
              </a:pathLst>
            </a:custGeom>
            <a:solidFill>
              <a:srgbClr val="00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2514599" y="2895599"/>
              <a:ext cx="1066800" cy="1143000"/>
            </a:xfrm>
            <a:custGeom>
              <a:avLst/>
              <a:gdLst/>
              <a:ahLst/>
              <a:cxnLst/>
              <a:rect l="l" t="t" r="r" b="b"/>
              <a:pathLst>
                <a:path w="1066800" h="1143000">
                  <a:moveTo>
                    <a:pt x="0" y="285750"/>
                  </a:moveTo>
                  <a:lnTo>
                    <a:pt x="800100" y="285750"/>
                  </a:lnTo>
                  <a:lnTo>
                    <a:pt x="800100" y="0"/>
                  </a:lnTo>
                  <a:lnTo>
                    <a:pt x="1066800" y="571500"/>
                  </a:lnTo>
                  <a:lnTo>
                    <a:pt x="800100" y="1143000"/>
                  </a:lnTo>
                  <a:lnTo>
                    <a:pt x="800100" y="857250"/>
                  </a:lnTo>
                  <a:lnTo>
                    <a:pt x="0" y="857250"/>
                  </a:lnTo>
                  <a:lnTo>
                    <a:pt x="0" y="28575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051547" y="4656364"/>
            <a:ext cx="528746" cy="675800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4114800" y="1676400"/>
            <a:ext cx="1918970" cy="436245"/>
          </a:xfrm>
          <a:prstGeom prst="rect">
            <a:avLst/>
          </a:prstGeom>
          <a:solidFill>
            <a:srgbClr val="99FFCC"/>
          </a:solidFill>
        </p:spPr>
        <p:txBody>
          <a:bodyPr vert="horz" wrap="square" lIns="0" tIns="8890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70"/>
              </a:spcBef>
            </a:pPr>
            <a:r>
              <a:rPr sz="2400" spc="-5" dirty="0">
                <a:latin typeface="Times New Roman"/>
                <a:cs typeface="Times New Roman"/>
              </a:rPr>
              <a:t>Hash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function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41</a:t>
            </a:fld>
            <a:endParaRPr dirty="0"/>
          </a:p>
        </p:txBody>
      </p:sp>
      <p:sp>
        <p:nvSpPr>
          <p:cNvPr id="15" name="object 15"/>
          <p:cNvSpPr txBox="1"/>
          <p:nvPr/>
        </p:nvSpPr>
        <p:spPr>
          <a:xfrm>
            <a:off x="6537959" y="4003547"/>
            <a:ext cx="1560830" cy="437515"/>
          </a:xfrm>
          <a:prstGeom prst="rect">
            <a:avLst/>
          </a:prstGeom>
          <a:solidFill>
            <a:srgbClr val="99FFCC"/>
          </a:solidFill>
        </p:spPr>
        <p:txBody>
          <a:bodyPr vert="horz" wrap="square" lIns="0" tIns="9525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75"/>
              </a:spcBef>
            </a:pPr>
            <a:r>
              <a:rPr sz="2400" spc="-5" dirty="0">
                <a:latin typeface="Times New Roman"/>
                <a:cs typeface="Times New Roman"/>
              </a:rPr>
              <a:t>Hash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value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0725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Applications of </a:t>
            </a:r>
            <a:r>
              <a:rPr spc="-5" dirty="0"/>
              <a:t>hash</a:t>
            </a:r>
            <a:r>
              <a:rPr spc="-60" dirty="0"/>
              <a:t> </a:t>
            </a:r>
            <a:r>
              <a:rPr spc="-5" dirty="0"/>
              <a:t>functions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499895"/>
            <a:ext cx="7548880" cy="460692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47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Protection of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spc="-5" dirty="0" smtClean="0">
                <a:latin typeface="Arial"/>
                <a:cs typeface="Arial"/>
              </a:rPr>
              <a:t>password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7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Comparing</a:t>
            </a:r>
            <a:r>
              <a:rPr sz="2800" spc="20" dirty="0">
                <a:latin typeface="Arial"/>
                <a:cs typeface="Arial"/>
              </a:rPr>
              <a:t> </a:t>
            </a:r>
            <a:r>
              <a:rPr sz="2800" spc="-5" dirty="0" smtClean="0">
                <a:latin typeface="Arial"/>
                <a:cs typeface="Arial"/>
              </a:rPr>
              <a:t>files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6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Authentication of SW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distributions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7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 smtClean="0">
                <a:latin typeface="Arial"/>
                <a:cs typeface="Arial"/>
              </a:rPr>
              <a:t>Bitcoin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marR="5080" indent="-341630">
              <a:lnSpc>
                <a:spcPts val="3120"/>
              </a:lnSpc>
              <a:spcBef>
                <a:spcPts val="66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dirty="0">
                <a:latin typeface="Arial"/>
                <a:cs typeface="Arial"/>
              </a:rPr>
              <a:t>Generation </a:t>
            </a:r>
            <a:r>
              <a:rPr sz="2800" spc="-5" dirty="0">
                <a:latin typeface="Arial"/>
                <a:cs typeface="Arial"/>
              </a:rPr>
              <a:t>of Message </a:t>
            </a:r>
            <a:r>
              <a:rPr sz="2800" dirty="0">
                <a:latin typeface="Arial"/>
                <a:cs typeface="Arial"/>
              </a:rPr>
              <a:t>Authentication </a:t>
            </a:r>
            <a:r>
              <a:rPr sz="2800" spc="-5" dirty="0">
                <a:latin typeface="Arial"/>
                <a:cs typeface="Arial"/>
              </a:rPr>
              <a:t>Codes  (MAC</a:t>
            </a:r>
            <a:r>
              <a:rPr sz="2800" spc="-5" dirty="0" smtClean="0">
                <a:latin typeface="Arial"/>
                <a:cs typeface="Arial"/>
              </a:rPr>
              <a:t>)</a:t>
            </a:r>
            <a:r>
              <a:rPr lang="en-US" sz="2800" spc="-5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1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Digital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signatures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marR="160020" indent="-341630">
              <a:lnSpc>
                <a:spcPts val="3130"/>
              </a:lnSpc>
              <a:spcBef>
                <a:spcPts val="65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Pseudo </a:t>
            </a:r>
            <a:r>
              <a:rPr sz="2800" dirty="0">
                <a:latin typeface="Arial"/>
                <a:cs typeface="Arial"/>
              </a:rPr>
              <a:t>number generation/Mask generation  </a:t>
            </a:r>
            <a:r>
              <a:rPr sz="2800" dirty="0" smtClean="0">
                <a:latin typeface="Arial"/>
                <a:cs typeface="Arial"/>
              </a:rPr>
              <a:t>functions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marL="353695" indent="-341630">
              <a:lnSpc>
                <a:spcPct val="100000"/>
              </a:lnSpc>
              <a:spcBef>
                <a:spcPts val="3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 dirty="0">
                <a:latin typeface="Arial"/>
                <a:cs typeface="Arial"/>
              </a:rPr>
              <a:t>Key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dirty="0" smtClean="0">
                <a:latin typeface="Arial"/>
                <a:cs typeface="Arial"/>
              </a:rPr>
              <a:t>derivation</a:t>
            </a:r>
            <a:r>
              <a:rPr lang="en-US" sz="2800" dirty="0" smtClean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4010"/>
              </a:lnSpc>
              <a:spcBef>
                <a:spcPts val="490"/>
              </a:spcBef>
            </a:pPr>
            <a:r>
              <a:rPr spc="-5" dirty="0"/>
              <a:t>Hash functions </a:t>
            </a:r>
            <a:r>
              <a:rPr dirty="0"/>
              <a:t>(message</a:t>
            </a:r>
            <a:r>
              <a:rPr spc="-55" dirty="0"/>
              <a:t> </a:t>
            </a:r>
            <a:r>
              <a:rPr dirty="0"/>
              <a:t>digest  functions)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48129"/>
            <a:ext cx="7666355" cy="45764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rial"/>
                <a:cs typeface="Arial"/>
              </a:rPr>
              <a:t>Requirements for a </a:t>
            </a:r>
            <a:r>
              <a:rPr sz="2800" dirty="0">
                <a:latin typeface="Arial"/>
                <a:cs typeface="Arial"/>
              </a:rPr>
              <a:t>one-way </a:t>
            </a:r>
            <a:r>
              <a:rPr sz="2800" spc="-5" dirty="0">
                <a:latin typeface="Arial"/>
                <a:cs typeface="Arial"/>
              </a:rPr>
              <a:t>hash </a:t>
            </a:r>
            <a:r>
              <a:rPr sz="2800" dirty="0">
                <a:latin typeface="Arial"/>
                <a:cs typeface="Arial"/>
              </a:rPr>
              <a:t>function</a:t>
            </a:r>
            <a:r>
              <a:rPr sz="2800" spc="85" dirty="0">
                <a:latin typeface="Arial"/>
                <a:cs typeface="Arial"/>
              </a:rPr>
              <a:t> </a:t>
            </a:r>
            <a:r>
              <a:rPr sz="2800" i="1" dirty="0">
                <a:solidFill>
                  <a:srgbClr val="3333CC"/>
                </a:solidFill>
                <a:latin typeface="Arial"/>
                <a:cs typeface="Arial"/>
              </a:rPr>
              <a:t>h</a:t>
            </a:r>
            <a:r>
              <a:rPr sz="2800" dirty="0">
                <a:latin typeface="Arial"/>
                <a:cs typeface="Arial"/>
              </a:rPr>
              <a:t>:</a:t>
            </a:r>
            <a:endParaRPr sz="2800">
              <a:latin typeface="Arial"/>
              <a:cs typeface="Arial"/>
            </a:endParaRPr>
          </a:p>
          <a:p>
            <a:pPr marL="353695" marR="756920" indent="-341630">
              <a:lnSpc>
                <a:spcPts val="3130"/>
              </a:lnSpc>
              <a:spcBef>
                <a:spcPts val="2605"/>
              </a:spcBef>
              <a:buClr>
                <a:srgbClr val="000000"/>
              </a:buClr>
              <a:buAutoNum type="arabicPeriod"/>
              <a:tabLst>
                <a:tab pos="354330" algn="l"/>
              </a:tabLst>
            </a:pP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Ease of </a:t>
            </a:r>
            <a:r>
              <a:rPr sz="2800" dirty="0">
                <a:solidFill>
                  <a:srgbClr val="3333CC"/>
                </a:solidFill>
                <a:latin typeface="Arial"/>
                <a:cs typeface="Arial"/>
              </a:rPr>
              <a:t>computation</a:t>
            </a:r>
            <a:r>
              <a:rPr sz="2800" dirty="0">
                <a:latin typeface="Arial"/>
                <a:cs typeface="Arial"/>
              </a:rPr>
              <a:t>: </a:t>
            </a:r>
            <a:r>
              <a:rPr sz="2800" spc="-5" dirty="0">
                <a:latin typeface="Arial"/>
                <a:cs typeface="Arial"/>
              </a:rPr>
              <a:t>given </a:t>
            </a:r>
            <a:r>
              <a:rPr sz="2800" i="1" dirty="0">
                <a:solidFill>
                  <a:srgbClr val="3333CC"/>
                </a:solidFill>
                <a:latin typeface="Arial"/>
                <a:cs typeface="Arial"/>
              </a:rPr>
              <a:t>x</a:t>
            </a:r>
            <a:r>
              <a:rPr sz="2800" dirty="0">
                <a:latin typeface="Arial"/>
                <a:cs typeface="Arial"/>
              </a:rPr>
              <a:t>, </a:t>
            </a:r>
            <a:r>
              <a:rPr sz="2800" spc="-5" dirty="0">
                <a:latin typeface="Arial"/>
                <a:cs typeface="Arial"/>
              </a:rPr>
              <a:t>it is </a:t>
            </a:r>
            <a:r>
              <a:rPr sz="2800" dirty="0">
                <a:latin typeface="Arial"/>
                <a:cs typeface="Arial"/>
              </a:rPr>
              <a:t>easy </a:t>
            </a:r>
            <a:r>
              <a:rPr sz="2800" spc="-5" dirty="0">
                <a:latin typeface="Arial"/>
                <a:cs typeface="Arial"/>
              </a:rPr>
              <a:t>to  compute</a:t>
            </a:r>
            <a:r>
              <a:rPr sz="2800" spc="10" dirty="0">
                <a:latin typeface="Arial"/>
                <a:cs typeface="Arial"/>
              </a:rPr>
              <a:t> </a:t>
            </a:r>
            <a:r>
              <a:rPr sz="2800" i="1" dirty="0">
                <a:solidFill>
                  <a:srgbClr val="3333CC"/>
                </a:solidFill>
                <a:latin typeface="Arial"/>
                <a:cs typeface="Arial"/>
              </a:rPr>
              <a:t>h</a:t>
            </a:r>
            <a:r>
              <a:rPr sz="2800" dirty="0">
                <a:solidFill>
                  <a:srgbClr val="3333CC"/>
                </a:solidFill>
                <a:latin typeface="Arial"/>
                <a:cs typeface="Arial"/>
              </a:rPr>
              <a:t>(</a:t>
            </a:r>
            <a:r>
              <a:rPr sz="2800" i="1" dirty="0">
                <a:solidFill>
                  <a:srgbClr val="3333CC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3333CC"/>
                </a:solidFill>
                <a:latin typeface="Arial"/>
                <a:cs typeface="Arial"/>
              </a:rPr>
              <a:t>)</a:t>
            </a:r>
            <a:r>
              <a:rPr sz="2800" dirty="0">
                <a:latin typeface="Arial"/>
                <a:cs typeface="Arial"/>
              </a:rPr>
              <a:t>.</a:t>
            </a:r>
            <a:endParaRPr sz="2800">
              <a:latin typeface="Arial"/>
              <a:cs typeface="Arial"/>
            </a:endParaRPr>
          </a:p>
          <a:p>
            <a:pPr marL="353695" marR="195580" indent="-341630">
              <a:lnSpc>
                <a:spcPts val="3130"/>
              </a:lnSpc>
              <a:spcBef>
                <a:spcPts val="590"/>
              </a:spcBef>
              <a:buClr>
                <a:srgbClr val="000000"/>
              </a:buClr>
              <a:buAutoNum type="arabicPeriod"/>
              <a:tabLst>
                <a:tab pos="354330" algn="l"/>
              </a:tabLst>
            </a:pPr>
            <a:r>
              <a:rPr sz="2800" dirty="0">
                <a:solidFill>
                  <a:srgbClr val="3333CC"/>
                </a:solidFill>
                <a:latin typeface="Arial"/>
                <a:cs typeface="Arial"/>
              </a:rPr>
              <a:t>Compression</a:t>
            </a:r>
            <a:r>
              <a:rPr sz="2800" dirty="0">
                <a:latin typeface="Arial"/>
                <a:cs typeface="Arial"/>
              </a:rPr>
              <a:t>: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h </a:t>
            </a:r>
            <a:r>
              <a:rPr sz="2800" spc="-5" dirty="0">
                <a:latin typeface="Arial"/>
                <a:cs typeface="Arial"/>
              </a:rPr>
              <a:t>maps inputs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x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dirty="0">
                <a:latin typeface="Arial"/>
                <a:cs typeface="Arial"/>
              </a:rPr>
              <a:t>arbitrary  </a:t>
            </a:r>
            <a:r>
              <a:rPr sz="2800" spc="-5" dirty="0">
                <a:latin typeface="Arial"/>
                <a:cs typeface="Arial"/>
              </a:rPr>
              <a:t>bitlength to </a:t>
            </a:r>
            <a:r>
              <a:rPr sz="2800" dirty="0">
                <a:latin typeface="Arial"/>
                <a:cs typeface="Arial"/>
              </a:rPr>
              <a:t>outputs </a:t>
            </a:r>
            <a:r>
              <a:rPr sz="2800" i="1" dirty="0">
                <a:solidFill>
                  <a:srgbClr val="3333CC"/>
                </a:solidFill>
                <a:latin typeface="Arial"/>
                <a:cs typeface="Arial"/>
              </a:rPr>
              <a:t>h</a:t>
            </a:r>
            <a:r>
              <a:rPr sz="2800" dirty="0">
                <a:solidFill>
                  <a:srgbClr val="3333CC"/>
                </a:solidFill>
                <a:latin typeface="Arial"/>
                <a:cs typeface="Arial"/>
              </a:rPr>
              <a:t>(</a:t>
            </a:r>
            <a:r>
              <a:rPr sz="2800" i="1" dirty="0">
                <a:solidFill>
                  <a:srgbClr val="3333CC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3333CC"/>
                </a:solidFill>
                <a:latin typeface="Arial"/>
                <a:cs typeface="Arial"/>
              </a:rPr>
              <a:t>) </a:t>
            </a:r>
            <a:r>
              <a:rPr sz="2800" spc="-5" dirty="0">
                <a:latin typeface="Arial"/>
                <a:cs typeface="Arial"/>
              </a:rPr>
              <a:t>of a </a:t>
            </a:r>
            <a:r>
              <a:rPr sz="2800" dirty="0">
                <a:latin typeface="Arial"/>
                <a:cs typeface="Arial"/>
              </a:rPr>
              <a:t>fixed bitlength</a:t>
            </a:r>
            <a:r>
              <a:rPr sz="2800" spc="35" dirty="0">
                <a:latin typeface="Arial"/>
                <a:cs typeface="Arial"/>
              </a:rPr>
              <a:t> </a:t>
            </a:r>
            <a:r>
              <a:rPr sz="2800" i="1" dirty="0">
                <a:solidFill>
                  <a:srgbClr val="3333CC"/>
                </a:solidFill>
                <a:latin typeface="Arial"/>
                <a:cs typeface="Arial"/>
              </a:rPr>
              <a:t>n</a:t>
            </a:r>
            <a:r>
              <a:rPr sz="2800" dirty="0">
                <a:latin typeface="Arial"/>
                <a:cs typeface="Arial"/>
              </a:rPr>
              <a:t>.</a:t>
            </a:r>
            <a:endParaRPr sz="2800">
              <a:latin typeface="Arial"/>
              <a:cs typeface="Arial"/>
            </a:endParaRPr>
          </a:p>
          <a:p>
            <a:pPr marL="353695" marR="5080" indent="-341630">
              <a:lnSpc>
                <a:spcPts val="3120"/>
              </a:lnSpc>
              <a:spcBef>
                <a:spcPts val="600"/>
              </a:spcBef>
              <a:buClr>
                <a:srgbClr val="000000"/>
              </a:buClr>
              <a:buAutoNum type="arabicPeriod"/>
              <a:tabLst>
                <a:tab pos="354330" algn="l"/>
              </a:tabLst>
            </a:pP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One-way</a:t>
            </a:r>
            <a:r>
              <a:rPr sz="2800" spc="-5" dirty="0">
                <a:latin typeface="Arial"/>
                <a:cs typeface="Arial"/>
              </a:rPr>
              <a:t>: given a value </a:t>
            </a:r>
            <a:r>
              <a:rPr sz="2800" i="1" dirty="0">
                <a:solidFill>
                  <a:srgbClr val="3333CC"/>
                </a:solidFill>
                <a:latin typeface="Arial"/>
                <a:cs typeface="Arial"/>
              </a:rPr>
              <a:t>y</a:t>
            </a:r>
            <a:r>
              <a:rPr sz="2800" dirty="0">
                <a:latin typeface="Arial"/>
                <a:cs typeface="Arial"/>
              </a:rPr>
              <a:t>, </a:t>
            </a:r>
            <a:r>
              <a:rPr sz="2800" spc="-5" dirty="0">
                <a:latin typeface="Arial"/>
                <a:cs typeface="Arial"/>
              </a:rPr>
              <a:t>it is computationally  </a:t>
            </a:r>
            <a:r>
              <a:rPr sz="2800" dirty="0">
                <a:latin typeface="Arial"/>
                <a:cs typeface="Arial"/>
              </a:rPr>
              <a:t>infeasible to find </a:t>
            </a:r>
            <a:r>
              <a:rPr sz="2800" spc="-5" dirty="0">
                <a:latin typeface="Arial"/>
                <a:cs typeface="Arial"/>
              </a:rPr>
              <a:t>an </a:t>
            </a:r>
            <a:r>
              <a:rPr sz="2800" dirty="0">
                <a:latin typeface="Arial"/>
                <a:cs typeface="Arial"/>
              </a:rPr>
              <a:t>input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x </a:t>
            </a:r>
            <a:r>
              <a:rPr sz="2800" spc="-5" dirty="0">
                <a:latin typeface="Arial"/>
                <a:cs typeface="Arial"/>
              </a:rPr>
              <a:t>so that</a:t>
            </a:r>
            <a:r>
              <a:rPr sz="2800" spc="25" dirty="0">
                <a:latin typeface="Arial"/>
                <a:cs typeface="Arial"/>
              </a:rPr>
              <a:t>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h</a:t>
            </a: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(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x</a:t>
            </a: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)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=y</a:t>
            </a:r>
            <a:r>
              <a:rPr sz="2800" spc="-5" dirty="0">
                <a:latin typeface="Arial"/>
                <a:cs typeface="Arial"/>
              </a:rPr>
              <a:t>.</a:t>
            </a:r>
            <a:endParaRPr sz="2800">
              <a:latin typeface="Arial"/>
              <a:cs typeface="Arial"/>
            </a:endParaRPr>
          </a:p>
          <a:p>
            <a:pPr marL="353695" marR="112395" indent="-341630">
              <a:lnSpc>
                <a:spcPct val="93100"/>
              </a:lnSpc>
              <a:spcBef>
                <a:spcPts val="540"/>
              </a:spcBef>
              <a:buClr>
                <a:srgbClr val="000000"/>
              </a:buClr>
              <a:buAutoNum type="arabicPeriod"/>
              <a:tabLst>
                <a:tab pos="354330" algn="l"/>
              </a:tabLst>
            </a:pPr>
            <a:r>
              <a:rPr sz="2800" dirty="0">
                <a:solidFill>
                  <a:srgbClr val="3333CC"/>
                </a:solidFill>
                <a:latin typeface="Arial"/>
                <a:cs typeface="Arial"/>
              </a:rPr>
              <a:t>Collision resistance</a:t>
            </a:r>
            <a:r>
              <a:rPr sz="2800" dirty="0">
                <a:latin typeface="Arial"/>
                <a:cs typeface="Arial"/>
              </a:rPr>
              <a:t>: </a:t>
            </a:r>
            <a:r>
              <a:rPr sz="2800" spc="-5" dirty="0">
                <a:latin typeface="Arial"/>
                <a:cs typeface="Arial"/>
              </a:rPr>
              <a:t>it is </a:t>
            </a:r>
            <a:r>
              <a:rPr sz="2800" dirty="0">
                <a:latin typeface="Arial"/>
                <a:cs typeface="Arial"/>
              </a:rPr>
              <a:t>computationally  infeasible to find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x </a:t>
            </a:r>
            <a:r>
              <a:rPr sz="2800" dirty="0">
                <a:latin typeface="Arial"/>
                <a:cs typeface="Arial"/>
              </a:rPr>
              <a:t>and </a:t>
            </a:r>
            <a:r>
              <a:rPr sz="2800" i="1" spc="-10" dirty="0">
                <a:solidFill>
                  <a:srgbClr val="3333CC"/>
                </a:solidFill>
                <a:latin typeface="Arial"/>
                <a:cs typeface="Arial"/>
              </a:rPr>
              <a:t>x’</a:t>
            </a:r>
            <a:r>
              <a:rPr sz="2800" spc="-10" dirty="0">
                <a:latin typeface="Arial"/>
                <a:cs typeface="Arial"/>
              </a:rPr>
              <a:t>, </a:t>
            </a:r>
            <a:r>
              <a:rPr sz="2800" spc="-5" dirty="0">
                <a:latin typeface="Arial"/>
                <a:cs typeface="Arial"/>
              </a:rPr>
              <a:t>where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x ≠ </a:t>
            </a:r>
            <a:r>
              <a:rPr sz="2800" i="1" spc="-10" dirty="0">
                <a:solidFill>
                  <a:srgbClr val="3333CC"/>
                </a:solidFill>
                <a:latin typeface="Arial"/>
                <a:cs typeface="Arial"/>
              </a:rPr>
              <a:t>x’</a:t>
            </a:r>
            <a:r>
              <a:rPr sz="2800" spc="-10" dirty="0">
                <a:latin typeface="Arial"/>
                <a:cs typeface="Arial"/>
              </a:rPr>
              <a:t>, </a:t>
            </a:r>
            <a:r>
              <a:rPr sz="2800" spc="-5" dirty="0">
                <a:latin typeface="Arial"/>
                <a:cs typeface="Arial"/>
              </a:rPr>
              <a:t>with  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h</a:t>
            </a: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(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x</a:t>
            </a: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)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=h</a:t>
            </a: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(</a:t>
            </a:r>
            <a:r>
              <a:rPr sz="2800" i="1" spc="-5" dirty="0">
                <a:solidFill>
                  <a:srgbClr val="3333CC"/>
                </a:solidFill>
                <a:latin typeface="Arial"/>
                <a:cs typeface="Arial"/>
              </a:rPr>
              <a:t>x’</a:t>
            </a: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) </a:t>
            </a:r>
            <a:r>
              <a:rPr sz="2800" dirty="0">
                <a:latin typeface="Arial"/>
                <a:cs typeface="Arial"/>
              </a:rPr>
              <a:t>(note: </a:t>
            </a:r>
            <a:r>
              <a:rPr sz="2800" spc="-5" dirty="0">
                <a:latin typeface="Arial"/>
                <a:cs typeface="Arial"/>
              </a:rPr>
              <a:t>two </a:t>
            </a:r>
            <a:r>
              <a:rPr sz="2800" dirty="0">
                <a:latin typeface="Arial"/>
                <a:cs typeface="Arial"/>
              </a:rPr>
              <a:t>variants </a:t>
            </a:r>
            <a:r>
              <a:rPr sz="2800" spc="-5" dirty="0">
                <a:latin typeface="Arial"/>
                <a:cs typeface="Arial"/>
              </a:rPr>
              <a:t>of this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property).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493013"/>
            <a:ext cx="632269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5" dirty="0"/>
              <a:t>Properties of hash</a:t>
            </a:r>
            <a:r>
              <a:rPr sz="4000" spc="20" dirty="0"/>
              <a:t> </a:t>
            </a:r>
            <a:r>
              <a:rPr sz="4000" spc="-5" dirty="0"/>
              <a:t>functions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1028700" y="2068067"/>
            <a:ext cx="530860" cy="530860"/>
          </a:xfrm>
          <a:prstGeom prst="rect">
            <a:avLst/>
          </a:prstGeom>
          <a:ln w="9143">
            <a:solidFill>
              <a:srgbClr val="000000"/>
            </a:solidFill>
          </a:ln>
        </p:spPr>
        <p:txBody>
          <a:bodyPr vert="horz" wrap="square" lIns="0" tIns="10668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840"/>
              </a:spcBef>
            </a:pPr>
            <a:r>
              <a:rPr sz="2000" i="1" dirty="0">
                <a:latin typeface="Arial"/>
                <a:cs typeface="Arial"/>
              </a:rPr>
              <a:t>x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28700" y="3791711"/>
            <a:ext cx="530860" cy="530860"/>
          </a:xfrm>
          <a:prstGeom prst="rect">
            <a:avLst/>
          </a:prstGeom>
          <a:ln w="9143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45085">
              <a:lnSpc>
                <a:spcPct val="100000"/>
              </a:lnSpc>
              <a:spcBef>
                <a:spcPts val="835"/>
              </a:spcBef>
            </a:pPr>
            <a:r>
              <a:rPr sz="2000" i="1" dirty="0">
                <a:latin typeface="Arial"/>
                <a:cs typeface="Arial"/>
              </a:rPr>
              <a:t>h</a:t>
            </a:r>
            <a:r>
              <a:rPr sz="2000" dirty="0">
                <a:latin typeface="Arial"/>
                <a:cs typeface="Arial"/>
              </a:rPr>
              <a:t>(</a:t>
            </a:r>
            <a:r>
              <a:rPr sz="2000" i="1" dirty="0">
                <a:latin typeface="Arial"/>
                <a:cs typeface="Arial"/>
              </a:rPr>
              <a:t>x</a:t>
            </a:r>
            <a:r>
              <a:rPr sz="2000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257300" y="2598420"/>
            <a:ext cx="76200" cy="1193165"/>
          </a:xfrm>
          <a:custGeom>
            <a:avLst/>
            <a:gdLst/>
            <a:ahLst/>
            <a:cxnLst/>
            <a:rect l="l" t="t" r="r" b="b"/>
            <a:pathLst>
              <a:path w="76200" h="1193164">
                <a:moveTo>
                  <a:pt x="31750" y="1116837"/>
                </a:moveTo>
                <a:lnTo>
                  <a:pt x="0" y="1116837"/>
                </a:lnTo>
                <a:lnTo>
                  <a:pt x="38100" y="1193037"/>
                </a:lnTo>
                <a:lnTo>
                  <a:pt x="69850" y="1129537"/>
                </a:lnTo>
                <a:lnTo>
                  <a:pt x="31750" y="1129537"/>
                </a:lnTo>
                <a:lnTo>
                  <a:pt x="31750" y="1116837"/>
                </a:lnTo>
                <a:close/>
              </a:path>
              <a:path w="76200" h="1193164">
                <a:moveTo>
                  <a:pt x="44450" y="0"/>
                </a:moveTo>
                <a:lnTo>
                  <a:pt x="31750" y="0"/>
                </a:lnTo>
                <a:lnTo>
                  <a:pt x="31750" y="1129537"/>
                </a:lnTo>
                <a:lnTo>
                  <a:pt x="44450" y="1129537"/>
                </a:lnTo>
                <a:lnTo>
                  <a:pt x="44450" y="0"/>
                </a:lnTo>
                <a:close/>
              </a:path>
              <a:path w="76200" h="1193164">
                <a:moveTo>
                  <a:pt x="76200" y="1116837"/>
                </a:moveTo>
                <a:lnTo>
                  <a:pt x="44450" y="1116837"/>
                </a:lnTo>
                <a:lnTo>
                  <a:pt x="44450" y="1129537"/>
                </a:lnTo>
                <a:lnTo>
                  <a:pt x="69850" y="1129537"/>
                </a:lnTo>
                <a:lnTo>
                  <a:pt x="76200" y="111683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62787" y="4662042"/>
            <a:ext cx="308419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13690">
              <a:lnSpc>
                <a:spcPct val="100000"/>
              </a:lnSpc>
              <a:spcBef>
                <a:spcPts val="100"/>
              </a:spcBef>
              <a:tabLst>
                <a:tab pos="1664970" algn="l"/>
              </a:tabLst>
            </a:pPr>
            <a:r>
              <a:rPr sz="2400" spc="-5" dirty="0">
                <a:latin typeface="Arial"/>
                <a:cs typeface="Arial"/>
              </a:rPr>
              <a:t>E</a:t>
            </a:r>
            <a:r>
              <a:rPr sz="2400" spc="-15" dirty="0">
                <a:latin typeface="Arial"/>
                <a:cs typeface="Arial"/>
              </a:rPr>
              <a:t>a</a:t>
            </a:r>
            <a:r>
              <a:rPr sz="2400" spc="-5" dirty="0">
                <a:latin typeface="Arial"/>
                <a:cs typeface="Arial"/>
              </a:rPr>
              <a:t>se</a:t>
            </a:r>
            <a:r>
              <a:rPr sz="2400" dirty="0">
                <a:latin typeface="Arial"/>
                <a:cs typeface="Arial"/>
              </a:rPr>
              <a:t> of	Pr</a:t>
            </a:r>
            <a:r>
              <a:rPr sz="2400" spc="-5" dirty="0">
                <a:latin typeface="Arial"/>
                <a:cs typeface="Arial"/>
              </a:rPr>
              <a:t>e</a:t>
            </a:r>
            <a:r>
              <a:rPr sz="2400" dirty="0">
                <a:latin typeface="Arial"/>
                <a:cs typeface="Arial"/>
              </a:rPr>
              <a:t>-</a:t>
            </a:r>
            <a:r>
              <a:rPr sz="2400" spc="-5" dirty="0">
                <a:latin typeface="Arial"/>
                <a:cs typeface="Arial"/>
              </a:rPr>
              <a:t>image  computationresistance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554223" y="2069592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835"/>
              </a:spcBef>
            </a:pPr>
            <a:r>
              <a:rPr sz="2000" dirty="0">
                <a:latin typeface="Arial"/>
                <a:cs typeface="Arial"/>
              </a:rPr>
              <a:t>?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554223" y="3793235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74295">
              <a:lnSpc>
                <a:spcPct val="100000"/>
              </a:lnSpc>
              <a:spcBef>
                <a:spcPts val="835"/>
              </a:spcBef>
            </a:pPr>
            <a:r>
              <a:rPr sz="2000" i="1" spc="-5" dirty="0">
                <a:latin typeface="Arial"/>
                <a:cs typeface="Arial"/>
              </a:rPr>
              <a:t>h</a:t>
            </a:r>
            <a:r>
              <a:rPr sz="2000" spc="-5" dirty="0">
                <a:latin typeface="Arial"/>
                <a:cs typeface="Arial"/>
              </a:rPr>
              <a:t>(</a:t>
            </a:r>
            <a:r>
              <a:rPr sz="2000" i="1" spc="-5" dirty="0">
                <a:latin typeface="Arial"/>
                <a:cs typeface="Arial"/>
              </a:rPr>
              <a:t>.</a:t>
            </a:r>
            <a:r>
              <a:rPr sz="2000" spc="-5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782823" y="2599944"/>
            <a:ext cx="76200" cy="1181100"/>
          </a:xfrm>
          <a:custGeom>
            <a:avLst/>
            <a:gdLst/>
            <a:ahLst/>
            <a:cxnLst/>
            <a:rect l="l" t="t" r="r" b="b"/>
            <a:pathLst>
              <a:path w="76200" h="1181100">
                <a:moveTo>
                  <a:pt x="44450" y="63500"/>
                </a:moveTo>
                <a:lnTo>
                  <a:pt x="31750" y="63500"/>
                </a:lnTo>
                <a:lnTo>
                  <a:pt x="31750" y="114300"/>
                </a:lnTo>
                <a:lnTo>
                  <a:pt x="44450" y="114300"/>
                </a:lnTo>
                <a:lnTo>
                  <a:pt x="44450" y="63500"/>
                </a:lnTo>
                <a:close/>
              </a:path>
              <a:path w="76200" h="1181100">
                <a:moveTo>
                  <a:pt x="38100" y="0"/>
                </a:moveTo>
                <a:lnTo>
                  <a:pt x="0" y="76200"/>
                </a:lnTo>
                <a:lnTo>
                  <a:pt x="31750" y="76200"/>
                </a:lnTo>
                <a:lnTo>
                  <a:pt x="31750" y="63500"/>
                </a:lnTo>
                <a:lnTo>
                  <a:pt x="69850" y="63500"/>
                </a:lnTo>
                <a:lnTo>
                  <a:pt x="38100" y="0"/>
                </a:lnTo>
                <a:close/>
              </a:path>
              <a:path w="76200" h="1181100">
                <a:moveTo>
                  <a:pt x="69850" y="63500"/>
                </a:moveTo>
                <a:lnTo>
                  <a:pt x="44450" y="63500"/>
                </a:lnTo>
                <a:lnTo>
                  <a:pt x="44450" y="76200"/>
                </a:lnTo>
                <a:lnTo>
                  <a:pt x="76200" y="76200"/>
                </a:lnTo>
                <a:lnTo>
                  <a:pt x="69850" y="63500"/>
                </a:lnTo>
                <a:close/>
              </a:path>
              <a:path w="76200" h="1181100">
                <a:moveTo>
                  <a:pt x="44450" y="152400"/>
                </a:moveTo>
                <a:lnTo>
                  <a:pt x="31750" y="152400"/>
                </a:lnTo>
                <a:lnTo>
                  <a:pt x="31750" y="203200"/>
                </a:lnTo>
                <a:lnTo>
                  <a:pt x="44450" y="203200"/>
                </a:lnTo>
                <a:lnTo>
                  <a:pt x="44450" y="152400"/>
                </a:lnTo>
                <a:close/>
              </a:path>
              <a:path w="76200" h="1181100">
                <a:moveTo>
                  <a:pt x="44450" y="241300"/>
                </a:moveTo>
                <a:lnTo>
                  <a:pt x="31750" y="241300"/>
                </a:lnTo>
                <a:lnTo>
                  <a:pt x="31750" y="292100"/>
                </a:lnTo>
                <a:lnTo>
                  <a:pt x="44450" y="292100"/>
                </a:lnTo>
                <a:lnTo>
                  <a:pt x="44450" y="241300"/>
                </a:lnTo>
                <a:close/>
              </a:path>
              <a:path w="76200" h="1181100">
                <a:moveTo>
                  <a:pt x="44450" y="330200"/>
                </a:moveTo>
                <a:lnTo>
                  <a:pt x="31750" y="330200"/>
                </a:lnTo>
                <a:lnTo>
                  <a:pt x="31750" y="381000"/>
                </a:lnTo>
                <a:lnTo>
                  <a:pt x="44450" y="381000"/>
                </a:lnTo>
                <a:lnTo>
                  <a:pt x="44450" y="330200"/>
                </a:lnTo>
                <a:close/>
              </a:path>
              <a:path w="76200" h="1181100">
                <a:moveTo>
                  <a:pt x="44450" y="419100"/>
                </a:moveTo>
                <a:lnTo>
                  <a:pt x="31750" y="419100"/>
                </a:lnTo>
                <a:lnTo>
                  <a:pt x="31750" y="469900"/>
                </a:lnTo>
                <a:lnTo>
                  <a:pt x="44450" y="469900"/>
                </a:lnTo>
                <a:lnTo>
                  <a:pt x="44450" y="419100"/>
                </a:lnTo>
                <a:close/>
              </a:path>
              <a:path w="76200" h="1181100">
                <a:moveTo>
                  <a:pt x="44450" y="508000"/>
                </a:moveTo>
                <a:lnTo>
                  <a:pt x="31750" y="508000"/>
                </a:lnTo>
                <a:lnTo>
                  <a:pt x="31750" y="558800"/>
                </a:lnTo>
                <a:lnTo>
                  <a:pt x="44450" y="558800"/>
                </a:lnTo>
                <a:lnTo>
                  <a:pt x="44450" y="508000"/>
                </a:lnTo>
                <a:close/>
              </a:path>
              <a:path w="76200" h="1181100">
                <a:moveTo>
                  <a:pt x="44450" y="596900"/>
                </a:moveTo>
                <a:lnTo>
                  <a:pt x="31750" y="596900"/>
                </a:lnTo>
                <a:lnTo>
                  <a:pt x="31750" y="647700"/>
                </a:lnTo>
                <a:lnTo>
                  <a:pt x="44450" y="647700"/>
                </a:lnTo>
                <a:lnTo>
                  <a:pt x="44450" y="596900"/>
                </a:lnTo>
                <a:close/>
              </a:path>
              <a:path w="76200" h="1181100">
                <a:moveTo>
                  <a:pt x="44450" y="685800"/>
                </a:moveTo>
                <a:lnTo>
                  <a:pt x="31750" y="685800"/>
                </a:lnTo>
                <a:lnTo>
                  <a:pt x="31750" y="736600"/>
                </a:lnTo>
                <a:lnTo>
                  <a:pt x="44450" y="736600"/>
                </a:lnTo>
                <a:lnTo>
                  <a:pt x="44450" y="685800"/>
                </a:lnTo>
                <a:close/>
              </a:path>
              <a:path w="76200" h="1181100">
                <a:moveTo>
                  <a:pt x="44450" y="774700"/>
                </a:moveTo>
                <a:lnTo>
                  <a:pt x="31750" y="774700"/>
                </a:lnTo>
                <a:lnTo>
                  <a:pt x="31750" y="825500"/>
                </a:lnTo>
                <a:lnTo>
                  <a:pt x="44450" y="825500"/>
                </a:lnTo>
                <a:lnTo>
                  <a:pt x="44450" y="774700"/>
                </a:lnTo>
                <a:close/>
              </a:path>
              <a:path w="76200" h="1181100">
                <a:moveTo>
                  <a:pt x="44450" y="863600"/>
                </a:moveTo>
                <a:lnTo>
                  <a:pt x="31750" y="863600"/>
                </a:lnTo>
                <a:lnTo>
                  <a:pt x="31750" y="914400"/>
                </a:lnTo>
                <a:lnTo>
                  <a:pt x="44450" y="914400"/>
                </a:lnTo>
                <a:lnTo>
                  <a:pt x="44450" y="863600"/>
                </a:lnTo>
                <a:close/>
              </a:path>
              <a:path w="76200" h="1181100">
                <a:moveTo>
                  <a:pt x="44450" y="952500"/>
                </a:moveTo>
                <a:lnTo>
                  <a:pt x="31750" y="952500"/>
                </a:lnTo>
                <a:lnTo>
                  <a:pt x="31750" y="1003300"/>
                </a:lnTo>
                <a:lnTo>
                  <a:pt x="44450" y="1003300"/>
                </a:lnTo>
                <a:lnTo>
                  <a:pt x="44450" y="952500"/>
                </a:lnTo>
                <a:close/>
              </a:path>
              <a:path w="76200" h="1181100">
                <a:moveTo>
                  <a:pt x="44450" y="1041399"/>
                </a:moveTo>
                <a:lnTo>
                  <a:pt x="31750" y="1041399"/>
                </a:lnTo>
                <a:lnTo>
                  <a:pt x="31750" y="1092199"/>
                </a:lnTo>
                <a:lnTo>
                  <a:pt x="44450" y="1092199"/>
                </a:lnTo>
                <a:lnTo>
                  <a:pt x="44450" y="1041399"/>
                </a:lnTo>
                <a:close/>
              </a:path>
              <a:path w="76200" h="1181100">
                <a:moveTo>
                  <a:pt x="44450" y="1130299"/>
                </a:moveTo>
                <a:lnTo>
                  <a:pt x="31750" y="1130299"/>
                </a:lnTo>
                <a:lnTo>
                  <a:pt x="31750" y="1181099"/>
                </a:lnTo>
                <a:lnTo>
                  <a:pt x="44450" y="1181099"/>
                </a:lnTo>
                <a:lnTo>
                  <a:pt x="44450" y="1130299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044696" y="3793235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45085">
              <a:lnSpc>
                <a:spcPct val="100000"/>
              </a:lnSpc>
              <a:spcBef>
                <a:spcPts val="835"/>
              </a:spcBef>
            </a:pPr>
            <a:r>
              <a:rPr sz="2000" i="1" dirty="0">
                <a:latin typeface="Arial"/>
                <a:cs typeface="Arial"/>
              </a:rPr>
              <a:t>h</a:t>
            </a:r>
            <a:r>
              <a:rPr sz="2000" dirty="0">
                <a:latin typeface="Arial"/>
                <a:cs typeface="Arial"/>
              </a:rPr>
              <a:t>(</a:t>
            </a:r>
            <a:r>
              <a:rPr sz="2000" i="1" dirty="0">
                <a:latin typeface="Arial"/>
                <a:cs typeface="Arial"/>
              </a:rPr>
              <a:t>x</a:t>
            </a:r>
            <a:r>
              <a:rPr sz="2000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724147" y="4662042"/>
            <a:ext cx="325120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297305" algn="l"/>
              </a:tabLst>
            </a:pPr>
            <a:r>
              <a:rPr sz="2400" spc="-5" dirty="0">
                <a:latin typeface="Arial"/>
                <a:cs typeface="Arial"/>
              </a:rPr>
              <a:t>Collision	</a:t>
            </a:r>
            <a:r>
              <a:rPr sz="2400" spc="-15" dirty="0">
                <a:latin typeface="Arial"/>
                <a:cs typeface="Arial"/>
              </a:rPr>
              <a:t>Weak</a:t>
            </a:r>
            <a:r>
              <a:rPr sz="2400" spc="-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collision</a:t>
            </a:r>
            <a:endParaRPr sz="2400">
              <a:latin typeface="Arial"/>
              <a:cs typeface="Arial"/>
            </a:endParaRPr>
          </a:p>
          <a:p>
            <a:pPr marL="1619250">
              <a:lnSpc>
                <a:spcPct val="100000"/>
              </a:lnSpc>
            </a:pPr>
            <a:r>
              <a:rPr sz="2400" spc="-5" dirty="0">
                <a:latin typeface="Arial"/>
                <a:cs typeface="Arial"/>
              </a:rPr>
              <a:t>resistance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569208" y="2069592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835"/>
              </a:spcBef>
            </a:pPr>
            <a:r>
              <a:rPr sz="2000" i="1" dirty="0">
                <a:latin typeface="Arial"/>
                <a:cs typeface="Arial"/>
              </a:rPr>
              <a:t>x</a:t>
            </a:r>
            <a:endParaRPr sz="20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518659" y="2069592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175260">
              <a:lnSpc>
                <a:spcPct val="100000"/>
              </a:lnSpc>
              <a:spcBef>
                <a:spcPts val="835"/>
              </a:spcBef>
            </a:pPr>
            <a:r>
              <a:rPr sz="2000" i="1" dirty="0">
                <a:latin typeface="Arial"/>
                <a:cs typeface="Arial"/>
              </a:rPr>
              <a:t>x’</a:t>
            </a:r>
            <a:endParaRPr sz="20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3829558" y="2599816"/>
            <a:ext cx="962025" cy="1193165"/>
          </a:xfrm>
          <a:custGeom>
            <a:avLst/>
            <a:gdLst/>
            <a:ahLst/>
            <a:cxnLst/>
            <a:rect l="l" t="t" r="r" b="b"/>
            <a:pathLst>
              <a:path w="962025" h="1193164">
                <a:moveTo>
                  <a:pt x="961517" y="254"/>
                </a:moveTo>
                <a:lnTo>
                  <a:pt x="948817" y="0"/>
                </a:lnTo>
                <a:lnTo>
                  <a:pt x="948423" y="28067"/>
                </a:lnTo>
                <a:lnTo>
                  <a:pt x="947394" y="56134"/>
                </a:lnTo>
                <a:lnTo>
                  <a:pt x="943483" y="110744"/>
                </a:lnTo>
                <a:lnTo>
                  <a:pt x="937133" y="164973"/>
                </a:lnTo>
                <a:lnTo>
                  <a:pt x="928497" y="217932"/>
                </a:lnTo>
                <a:lnTo>
                  <a:pt x="917829" y="269113"/>
                </a:lnTo>
                <a:lnTo>
                  <a:pt x="905129" y="317881"/>
                </a:lnTo>
                <a:lnTo>
                  <a:pt x="890905" y="364363"/>
                </a:lnTo>
                <a:lnTo>
                  <a:pt x="875030" y="407543"/>
                </a:lnTo>
                <a:lnTo>
                  <a:pt x="857758" y="447294"/>
                </a:lnTo>
                <a:lnTo>
                  <a:pt x="839470" y="482981"/>
                </a:lnTo>
                <a:lnTo>
                  <a:pt x="810133" y="528193"/>
                </a:lnTo>
                <a:lnTo>
                  <a:pt x="779399" y="561975"/>
                </a:lnTo>
                <a:lnTo>
                  <a:pt x="737743" y="586613"/>
                </a:lnTo>
                <a:lnTo>
                  <a:pt x="727456" y="589026"/>
                </a:lnTo>
                <a:lnTo>
                  <a:pt x="728472" y="588772"/>
                </a:lnTo>
                <a:lnTo>
                  <a:pt x="706120" y="590550"/>
                </a:lnTo>
                <a:lnTo>
                  <a:pt x="705485" y="590550"/>
                </a:lnTo>
                <a:lnTo>
                  <a:pt x="705231" y="590677"/>
                </a:lnTo>
                <a:lnTo>
                  <a:pt x="694182" y="593217"/>
                </a:lnTo>
                <a:lnTo>
                  <a:pt x="659130" y="611505"/>
                </a:lnTo>
                <a:lnTo>
                  <a:pt x="625856" y="643128"/>
                </a:lnTo>
                <a:lnTo>
                  <a:pt x="594868" y="686308"/>
                </a:lnTo>
                <a:lnTo>
                  <a:pt x="575437" y="720852"/>
                </a:lnTo>
                <a:lnTo>
                  <a:pt x="557276" y="759460"/>
                </a:lnTo>
                <a:lnTo>
                  <a:pt x="540385" y="801751"/>
                </a:lnTo>
                <a:lnTo>
                  <a:pt x="525145" y="847344"/>
                </a:lnTo>
                <a:lnTo>
                  <a:pt x="511429" y="895731"/>
                </a:lnTo>
                <a:lnTo>
                  <a:pt x="494538" y="972693"/>
                </a:lnTo>
                <a:lnTo>
                  <a:pt x="485775" y="1026160"/>
                </a:lnTo>
                <a:lnTo>
                  <a:pt x="480720" y="1068260"/>
                </a:lnTo>
                <a:lnTo>
                  <a:pt x="479171" y="1053592"/>
                </a:lnTo>
                <a:lnTo>
                  <a:pt x="466979" y="972693"/>
                </a:lnTo>
                <a:lnTo>
                  <a:pt x="456184" y="920877"/>
                </a:lnTo>
                <a:lnTo>
                  <a:pt x="443484" y="871220"/>
                </a:lnTo>
                <a:lnTo>
                  <a:pt x="429006" y="824230"/>
                </a:lnTo>
                <a:lnTo>
                  <a:pt x="412877" y="780161"/>
                </a:lnTo>
                <a:lnTo>
                  <a:pt x="395351" y="739775"/>
                </a:lnTo>
                <a:lnTo>
                  <a:pt x="376555" y="702945"/>
                </a:lnTo>
                <a:lnTo>
                  <a:pt x="346329" y="656209"/>
                </a:lnTo>
                <a:lnTo>
                  <a:pt x="313817" y="620649"/>
                </a:lnTo>
                <a:lnTo>
                  <a:pt x="289598" y="602996"/>
                </a:lnTo>
                <a:lnTo>
                  <a:pt x="279273" y="597662"/>
                </a:lnTo>
                <a:lnTo>
                  <a:pt x="267462" y="593217"/>
                </a:lnTo>
                <a:lnTo>
                  <a:pt x="256413" y="590677"/>
                </a:lnTo>
                <a:lnTo>
                  <a:pt x="256032" y="590550"/>
                </a:lnTo>
                <a:lnTo>
                  <a:pt x="255397" y="590550"/>
                </a:lnTo>
                <a:lnTo>
                  <a:pt x="236334" y="589026"/>
                </a:lnTo>
                <a:lnTo>
                  <a:pt x="233172" y="588772"/>
                </a:lnTo>
                <a:lnTo>
                  <a:pt x="234061" y="589026"/>
                </a:lnTo>
                <a:lnTo>
                  <a:pt x="192659" y="570357"/>
                </a:lnTo>
                <a:lnTo>
                  <a:pt x="161544" y="540766"/>
                </a:lnTo>
                <a:lnTo>
                  <a:pt x="131699" y="499237"/>
                </a:lnTo>
                <a:lnTo>
                  <a:pt x="112776" y="465709"/>
                </a:lnTo>
                <a:lnTo>
                  <a:pt x="94996" y="427863"/>
                </a:lnTo>
                <a:lnTo>
                  <a:pt x="78359" y="386334"/>
                </a:lnTo>
                <a:lnTo>
                  <a:pt x="63246" y="341503"/>
                </a:lnTo>
                <a:lnTo>
                  <a:pt x="49784" y="293751"/>
                </a:lnTo>
                <a:lnTo>
                  <a:pt x="33020" y="217932"/>
                </a:lnTo>
                <a:lnTo>
                  <a:pt x="24384" y="164973"/>
                </a:lnTo>
                <a:lnTo>
                  <a:pt x="18034" y="110744"/>
                </a:lnTo>
                <a:lnTo>
                  <a:pt x="13970" y="55753"/>
                </a:lnTo>
                <a:lnTo>
                  <a:pt x="12700" y="0"/>
                </a:lnTo>
                <a:lnTo>
                  <a:pt x="0" y="254"/>
                </a:lnTo>
                <a:lnTo>
                  <a:pt x="1397" y="56134"/>
                </a:lnTo>
                <a:lnTo>
                  <a:pt x="5334" y="111760"/>
                </a:lnTo>
                <a:lnTo>
                  <a:pt x="11811" y="166624"/>
                </a:lnTo>
                <a:lnTo>
                  <a:pt x="20447" y="219964"/>
                </a:lnTo>
                <a:lnTo>
                  <a:pt x="31242" y="271653"/>
                </a:lnTo>
                <a:lnTo>
                  <a:pt x="44069" y="321310"/>
                </a:lnTo>
                <a:lnTo>
                  <a:pt x="58547" y="368173"/>
                </a:lnTo>
                <a:lnTo>
                  <a:pt x="74676" y="412115"/>
                </a:lnTo>
                <a:lnTo>
                  <a:pt x="92202" y="452501"/>
                </a:lnTo>
                <a:lnTo>
                  <a:pt x="110998" y="488950"/>
                </a:lnTo>
                <a:lnTo>
                  <a:pt x="141097" y="535559"/>
                </a:lnTo>
                <a:lnTo>
                  <a:pt x="173355" y="571119"/>
                </a:lnTo>
                <a:lnTo>
                  <a:pt x="207645" y="593979"/>
                </a:lnTo>
                <a:lnTo>
                  <a:pt x="231267" y="601345"/>
                </a:lnTo>
                <a:lnTo>
                  <a:pt x="231521" y="601472"/>
                </a:lnTo>
                <a:lnTo>
                  <a:pt x="232156" y="601472"/>
                </a:lnTo>
                <a:lnTo>
                  <a:pt x="254508" y="603250"/>
                </a:lnTo>
                <a:lnTo>
                  <a:pt x="295402" y="622046"/>
                </a:lnTo>
                <a:lnTo>
                  <a:pt x="326263" y="651637"/>
                </a:lnTo>
                <a:lnTo>
                  <a:pt x="355981" y="693166"/>
                </a:lnTo>
                <a:lnTo>
                  <a:pt x="374904" y="726821"/>
                </a:lnTo>
                <a:lnTo>
                  <a:pt x="392684" y="764794"/>
                </a:lnTo>
                <a:lnTo>
                  <a:pt x="409194" y="806323"/>
                </a:lnTo>
                <a:lnTo>
                  <a:pt x="424307" y="851281"/>
                </a:lnTo>
                <a:lnTo>
                  <a:pt x="437769" y="899033"/>
                </a:lnTo>
                <a:lnTo>
                  <a:pt x="454533" y="975233"/>
                </a:lnTo>
                <a:lnTo>
                  <a:pt x="463169" y="1028192"/>
                </a:lnTo>
                <a:lnTo>
                  <a:pt x="469519" y="1082421"/>
                </a:lnTo>
                <a:lnTo>
                  <a:pt x="472097" y="1116736"/>
                </a:lnTo>
                <a:lnTo>
                  <a:pt x="444881" y="1115822"/>
                </a:lnTo>
                <a:lnTo>
                  <a:pt x="445960" y="1118184"/>
                </a:lnTo>
                <a:lnTo>
                  <a:pt x="440563" y="1118362"/>
                </a:lnTo>
                <a:lnTo>
                  <a:pt x="475526" y="1182738"/>
                </a:lnTo>
                <a:lnTo>
                  <a:pt x="480314" y="1193165"/>
                </a:lnTo>
                <a:lnTo>
                  <a:pt x="480745" y="1192352"/>
                </a:lnTo>
                <a:lnTo>
                  <a:pt x="481203" y="1193165"/>
                </a:lnTo>
                <a:lnTo>
                  <a:pt x="485965" y="1182751"/>
                </a:lnTo>
                <a:lnTo>
                  <a:pt x="514604" y="1130046"/>
                </a:lnTo>
                <a:lnTo>
                  <a:pt x="520954" y="1118362"/>
                </a:lnTo>
                <a:lnTo>
                  <a:pt x="515543" y="1118184"/>
                </a:lnTo>
                <a:lnTo>
                  <a:pt x="516636" y="1115822"/>
                </a:lnTo>
                <a:lnTo>
                  <a:pt x="489407" y="1116736"/>
                </a:lnTo>
                <a:lnTo>
                  <a:pt x="489712" y="1109980"/>
                </a:lnTo>
                <a:lnTo>
                  <a:pt x="494919" y="1055116"/>
                </a:lnTo>
                <a:lnTo>
                  <a:pt x="506857" y="975233"/>
                </a:lnTo>
                <a:lnTo>
                  <a:pt x="517652" y="923925"/>
                </a:lnTo>
                <a:lnTo>
                  <a:pt x="530225" y="874776"/>
                </a:lnTo>
                <a:lnTo>
                  <a:pt x="544576" y="828421"/>
                </a:lnTo>
                <a:lnTo>
                  <a:pt x="560324" y="785114"/>
                </a:lnTo>
                <a:lnTo>
                  <a:pt x="577596" y="745236"/>
                </a:lnTo>
                <a:lnTo>
                  <a:pt x="596011" y="709422"/>
                </a:lnTo>
                <a:lnTo>
                  <a:pt x="625221" y="664210"/>
                </a:lnTo>
                <a:lnTo>
                  <a:pt x="655701" y="630428"/>
                </a:lnTo>
                <a:lnTo>
                  <a:pt x="696976" y="605663"/>
                </a:lnTo>
                <a:lnTo>
                  <a:pt x="708025" y="602996"/>
                </a:lnTo>
                <a:lnTo>
                  <a:pt x="707136" y="603250"/>
                </a:lnTo>
                <a:lnTo>
                  <a:pt x="710298" y="602996"/>
                </a:lnTo>
                <a:lnTo>
                  <a:pt x="729361" y="601472"/>
                </a:lnTo>
                <a:lnTo>
                  <a:pt x="729996" y="601472"/>
                </a:lnTo>
                <a:lnTo>
                  <a:pt x="730377" y="601345"/>
                </a:lnTo>
                <a:lnTo>
                  <a:pt x="742188" y="598551"/>
                </a:lnTo>
                <a:lnTo>
                  <a:pt x="753999" y="593979"/>
                </a:lnTo>
                <a:lnTo>
                  <a:pt x="763384" y="589026"/>
                </a:lnTo>
                <a:lnTo>
                  <a:pt x="765556" y="587883"/>
                </a:lnTo>
                <a:lnTo>
                  <a:pt x="799211" y="560578"/>
                </a:lnTo>
                <a:lnTo>
                  <a:pt x="830707" y="521208"/>
                </a:lnTo>
                <a:lnTo>
                  <a:pt x="860171" y="471297"/>
                </a:lnTo>
                <a:lnTo>
                  <a:pt x="878332" y="432689"/>
                </a:lnTo>
                <a:lnTo>
                  <a:pt x="895096" y="390525"/>
                </a:lnTo>
                <a:lnTo>
                  <a:pt x="910463" y="345059"/>
                </a:lnTo>
                <a:lnTo>
                  <a:pt x="924052" y="296799"/>
                </a:lnTo>
                <a:lnTo>
                  <a:pt x="941070" y="219964"/>
                </a:lnTo>
                <a:lnTo>
                  <a:pt x="949706" y="166624"/>
                </a:lnTo>
                <a:lnTo>
                  <a:pt x="956183" y="111760"/>
                </a:lnTo>
                <a:lnTo>
                  <a:pt x="960132" y="55753"/>
                </a:lnTo>
                <a:lnTo>
                  <a:pt x="961136" y="27940"/>
                </a:lnTo>
                <a:lnTo>
                  <a:pt x="961517" y="25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5766815" y="3793235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45720">
              <a:lnSpc>
                <a:spcPct val="100000"/>
              </a:lnSpc>
              <a:spcBef>
                <a:spcPts val="835"/>
              </a:spcBef>
            </a:pPr>
            <a:r>
              <a:rPr sz="2000" i="1" dirty="0">
                <a:latin typeface="Arial"/>
                <a:cs typeface="Arial"/>
              </a:rPr>
              <a:t>h</a:t>
            </a:r>
            <a:r>
              <a:rPr sz="2000" dirty="0">
                <a:latin typeface="Arial"/>
                <a:cs typeface="Arial"/>
              </a:rPr>
              <a:t>(</a:t>
            </a:r>
            <a:r>
              <a:rPr sz="2000" i="1" dirty="0">
                <a:latin typeface="Arial"/>
                <a:cs typeface="Arial"/>
              </a:rPr>
              <a:t>x</a:t>
            </a:r>
            <a:r>
              <a:rPr sz="2000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292852" y="2069592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835"/>
              </a:spcBef>
            </a:pPr>
            <a:r>
              <a:rPr sz="2000" i="1" dirty="0">
                <a:latin typeface="Arial"/>
                <a:cs typeface="Arial"/>
              </a:rPr>
              <a:t>x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242303" y="2069592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835"/>
              </a:spcBef>
            </a:pPr>
            <a:r>
              <a:rPr sz="2000" dirty="0">
                <a:latin typeface="Arial"/>
                <a:cs typeface="Arial"/>
              </a:rPr>
              <a:t>?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5551678" y="2599817"/>
            <a:ext cx="963294" cy="1193165"/>
            <a:chOff x="5551678" y="2599817"/>
            <a:chExt cx="963294" cy="1193165"/>
          </a:xfrm>
        </p:grpSpPr>
        <p:sp>
          <p:nvSpPr>
            <p:cNvPr id="19" name="object 19"/>
            <p:cNvSpPr/>
            <p:nvPr/>
          </p:nvSpPr>
          <p:spPr>
            <a:xfrm>
              <a:off x="5551678" y="2599817"/>
              <a:ext cx="516890" cy="1193165"/>
            </a:xfrm>
            <a:custGeom>
              <a:avLst/>
              <a:gdLst/>
              <a:ahLst/>
              <a:cxnLst/>
              <a:rect l="l" t="t" r="r" b="b"/>
              <a:pathLst>
                <a:path w="516889" h="1193164">
                  <a:moveTo>
                    <a:pt x="472129" y="1117308"/>
                  </a:moveTo>
                  <a:lnTo>
                    <a:pt x="440563" y="1118362"/>
                  </a:lnTo>
                  <a:lnTo>
                    <a:pt x="481202" y="1193165"/>
                  </a:lnTo>
                  <a:lnTo>
                    <a:pt x="510119" y="1130046"/>
                  </a:lnTo>
                  <a:lnTo>
                    <a:pt x="472694" y="1130046"/>
                  </a:lnTo>
                  <a:lnTo>
                    <a:pt x="472129" y="1117308"/>
                  </a:lnTo>
                  <a:close/>
                </a:path>
                <a:path w="516889" h="1193164">
                  <a:moveTo>
                    <a:pt x="484847" y="1116883"/>
                  </a:moveTo>
                  <a:lnTo>
                    <a:pt x="472129" y="1117308"/>
                  </a:lnTo>
                  <a:lnTo>
                    <a:pt x="472694" y="1130046"/>
                  </a:lnTo>
                  <a:lnTo>
                    <a:pt x="485394" y="1129538"/>
                  </a:lnTo>
                  <a:lnTo>
                    <a:pt x="484847" y="1116883"/>
                  </a:lnTo>
                  <a:close/>
                </a:path>
                <a:path w="516889" h="1193164">
                  <a:moveTo>
                    <a:pt x="516636" y="1115822"/>
                  </a:moveTo>
                  <a:lnTo>
                    <a:pt x="484847" y="1116883"/>
                  </a:lnTo>
                  <a:lnTo>
                    <a:pt x="485394" y="1129538"/>
                  </a:lnTo>
                  <a:lnTo>
                    <a:pt x="472694" y="1130046"/>
                  </a:lnTo>
                  <a:lnTo>
                    <a:pt x="510119" y="1130046"/>
                  </a:lnTo>
                  <a:lnTo>
                    <a:pt x="516636" y="1115822"/>
                  </a:lnTo>
                  <a:close/>
                </a:path>
                <a:path w="516889" h="1193164">
                  <a:moveTo>
                    <a:pt x="289607" y="602996"/>
                  </a:moveTo>
                  <a:lnTo>
                    <a:pt x="253492" y="602996"/>
                  </a:lnTo>
                  <a:lnTo>
                    <a:pt x="264541" y="605663"/>
                  </a:lnTo>
                  <a:lnTo>
                    <a:pt x="274827" y="609600"/>
                  </a:lnTo>
                  <a:lnTo>
                    <a:pt x="316102" y="640334"/>
                  </a:lnTo>
                  <a:lnTo>
                    <a:pt x="346329" y="678053"/>
                  </a:lnTo>
                  <a:lnTo>
                    <a:pt x="374904" y="726821"/>
                  </a:lnTo>
                  <a:lnTo>
                    <a:pt x="392684" y="764794"/>
                  </a:lnTo>
                  <a:lnTo>
                    <a:pt x="409194" y="806323"/>
                  </a:lnTo>
                  <a:lnTo>
                    <a:pt x="424307" y="851281"/>
                  </a:lnTo>
                  <a:lnTo>
                    <a:pt x="437769" y="899033"/>
                  </a:lnTo>
                  <a:lnTo>
                    <a:pt x="454533" y="975233"/>
                  </a:lnTo>
                  <a:lnTo>
                    <a:pt x="463169" y="1028192"/>
                  </a:lnTo>
                  <a:lnTo>
                    <a:pt x="469519" y="1082421"/>
                  </a:lnTo>
                  <a:lnTo>
                    <a:pt x="472129" y="1117308"/>
                  </a:lnTo>
                  <a:lnTo>
                    <a:pt x="484847" y="1116883"/>
                  </a:lnTo>
                  <a:lnTo>
                    <a:pt x="479171" y="1053592"/>
                  </a:lnTo>
                  <a:lnTo>
                    <a:pt x="466979" y="972693"/>
                  </a:lnTo>
                  <a:lnTo>
                    <a:pt x="456184" y="920877"/>
                  </a:lnTo>
                  <a:lnTo>
                    <a:pt x="443484" y="871220"/>
                  </a:lnTo>
                  <a:lnTo>
                    <a:pt x="429006" y="824230"/>
                  </a:lnTo>
                  <a:lnTo>
                    <a:pt x="412876" y="780161"/>
                  </a:lnTo>
                  <a:lnTo>
                    <a:pt x="395350" y="739775"/>
                  </a:lnTo>
                  <a:lnTo>
                    <a:pt x="376555" y="702945"/>
                  </a:lnTo>
                  <a:lnTo>
                    <a:pt x="346329" y="656209"/>
                  </a:lnTo>
                  <a:lnTo>
                    <a:pt x="313817" y="620649"/>
                  </a:lnTo>
                  <a:lnTo>
                    <a:pt x="291084" y="603758"/>
                  </a:lnTo>
                  <a:lnTo>
                    <a:pt x="289607" y="602996"/>
                  </a:lnTo>
                  <a:close/>
                </a:path>
                <a:path w="516889" h="1193164">
                  <a:moveTo>
                    <a:pt x="12700" y="0"/>
                  </a:moveTo>
                  <a:lnTo>
                    <a:pt x="0" y="254"/>
                  </a:lnTo>
                  <a:lnTo>
                    <a:pt x="381" y="28067"/>
                  </a:lnTo>
                  <a:lnTo>
                    <a:pt x="1397" y="56134"/>
                  </a:lnTo>
                  <a:lnTo>
                    <a:pt x="5334" y="111760"/>
                  </a:lnTo>
                  <a:lnTo>
                    <a:pt x="11811" y="166624"/>
                  </a:lnTo>
                  <a:lnTo>
                    <a:pt x="20447" y="219963"/>
                  </a:lnTo>
                  <a:lnTo>
                    <a:pt x="31242" y="271653"/>
                  </a:lnTo>
                  <a:lnTo>
                    <a:pt x="44069" y="321310"/>
                  </a:lnTo>
                  <a:lnTo>
                    <a:pt x="58547" y="368173"/>
                  </a:lnTo>
                  <a:lnTo>
                    <a:pt x="74675" y="412115"/>
                  </a:lnTo>
                  <a:lnTo>
                    <a:pt x="92201" y="452500"/>
                  </a:lnTo>
                  <a:lnTo>
                    <a:pt x="110998" y="488950"/>
                  </a:lnTo>
                  <a:lnTo>
                    <a:pt x="141097" y="535559"/>
                  </a:lnTo>
                  <a:lnTo>
                    <a:pt x="173355" y="571119"/>
                  </a:lnTo>
                  <a:lnTo>
                    <a:pt x="207645" y="593979"/>
                  </a:lnTo>
                  <a:lnTo>
                    <a:pt x="231267" y="601345"/>
                  </a:lnTo>
                  <a:lnTo>
                    <a:pt x="231521" y="601472"/>
                  </a:lnTo>
                  <a:lnTo>
                    <a:pt x="232156" y="601472"/>
                  </a:lnTo>
                  <a:lnTo>
                    <a:pt x="254508" y="603250"/>
                  </a:lnTo>
                  <a:lnTo>
                    <a:pt x="253492" y="602996"/>
                  </a:lnTo>
                  <a:lnTo>
                    <a:pt x="289607" y="602996"/>
                  </a:lnTo>
                  <a:lnTo>
                    <a:pt x="279273" y="597662"/>
                  </a:lnTo>
                  <a:lnTo>
                    <a:pt x="267462" y="593217"/>
                  </a:lnTo>
                  <a:lnTo>
                    <a:pt x="256412" y="590677"/>
                  </a:lnTo>
                  <a:lnTo>
                    <a:pt x="256032" y="590550"/>
                  </a:lnTo>
                  <a:lnTo>
                    <a:pt x="255397" y="590550"/>
                  </a:lnTo>
                  <a:lnTo>
                    <a:pt x="236346" y="589026"/>
                  </a:lnTo>
                  <a:lnTo>
                    <a:pt x="234061" y="589026"/>
                  </a:lnTo>
                  <a:lnTo>
                    <a:pt x="192659" y="570357"/>
                  </a:lnTo>
                  <a:lnTo>
                    <a:pt x="161544" y="540766"/>
                  </a:lnTo>
                  <a:lnTo>
                    <a:pt x="131699" y="499237"/>
                  </a:lnTo>
                  <a:lnTo>
                    <a:pt x="112775" y="465709"/>
                  </a:lnTo>
                  <a:lnTo>
                    <a:pt x="94996" y="427863"/>
                  </a:lnTo>
                  <a:lnTo>
                    <a:pt x="78359" y="386334"/>
                  </a:lnTo>
                  <a:lnTo>
                    <a:pt x="63246" y="341503"/>
                  </a:lnTo>
                  <a:lnTo>
                    <a:pt x="49784" y="293750"/>
                  </a:lnTo>
                  <a:lnTo>
                    <a:pt x="33020" y="217932"/>
                  </a:lnTo>
                  <a:lnTo>
                    <a:pt x="24384" y="164973"/>
                  </a:lnTo>
                  <a:lnTo>
                    <a:pt x="18034" y="110744"/>
                  </a:lnTo>
                  <a:lnTo>
                    <a:pt x="13970" y="55753"/>
                  </a:lnTo>
                  <a:lnTo>
                    <a:pt x="13081" y="27940"/>
                  </a:lnTo>
                  <a:lnTo>
                    <a:pt x="12700" y="0"/>
                  </a:lnTo>
                  <a:close/>
                </a:path>
                <a:path w="516889" h="1193164">
                  <a:moveTo>
                    <a:pt x="233172" y="588772"/>
                  </a:moveTo>
                  <a:lnTo>
                    <a:pt x="234061" y="589026"/>
                  </a:lnTo>
                  <a:lnTo>
                    <a:pt x="236346" y="589026"/>
                  </a:lnTo>
                  <a:lnTo>
                    <a:pt x="233172" y="5887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998083" y="2599817"/>
              <a:ext cx="516890" cy="1193165"/>
            </a:xfrm>
            <a:custGeom>
              <a:avLst/>
              <a:gdLst/>
              <a:ahLst/>
              <a:cxnLst/>
              <a:rect l="l" t="t" r="r" b="b"/>
              <a:pathLst>
                <a:path w="516890" h="1193164">
                  <a:moveTo>
                    <a:pt x="503936" y="0"/>
                  </a:moveTo>
                  <a:lnTo>
                    <a:pt x="503550" y="28067"/>
                  </a:lnTo>
                  <a:lnTo>
                    <a:pt x="502792" y="50673"/>
                  </a:lnTo>
                  <a:lnTo>
                    <a:pt x="515492" y="51181"/>
                  </a:lnTo>
                  <a:lnTo>
                    <a:pt x="516256" y="27940"/>
                  </a:lnTo>
                  <a:lnTo>
                    <a:pt x="516636" y="254"/>
                  </a:lnTo>
                  <a:lnTo>
                    <a:pt x="503936" y="0"/>
                  </a:lnTo>
                  <a:close/>
                </a:path>
                <a:path w="516890" h="1193164">
                  <a:moveTo>
                    <a:pt x="500379" y="88392"/>
                  </a:moveTo>
                  <a:lnTo>
                    <a:pt x="498601" y="110744"/>
                  </a:lnTo>
                  <a:lnTo>
                    <a:pt x="495680" y="137922"/>
                  </a:lnTo>
                  <a:lnTo>
                    <a:pt x="495553" y="138684"/>
                  </a:lnTo>
                  <a:lnTo>
                    <a:pt x="508126" y="140335"/>
                  </a:lnTo>
                  <a:lnTo>
                    <a:pt x="508408" y="137922"/>
                  </a:lnTo>
                  <a:lnTo>
                    <a:pt x="511301" y="111760"/>
                  </a:lnTo>
                  <a:lnTo>
                    <a:pt x="513080" y="89408"/>
                  </a:lnTo>
                  <a:lnTo>
                    <a:pt x="500379" y="88392"/>
                  </a:lnTo>
                  <a:close/>
                </a:path>
                <a:path w="516890" h="1193164">
                  <a:moveTo>
                    <a:pt x="490346" y="176149"/>
                  </a:moveTo>
                  <a:lnTo>
                    <a:pt x="483615" y="217932"/>
                  </a:lnTo>
                  <a:lnTo>
                    <a:pt x="481964" y="226060"/>
                  </a:lnTo>
                  <a:lnTo>
                    <a:pt x="494283" y="228600"/>
                  </a:lnTo>
                  <a:lnTo>
                    <a:pt x="496188" y="219963"/>
                  </a:lnTo>
                  <a:lnTo>
                    <a:pt x="502919" y="178308"/>
                  </a:lnTo>
                  <a:lnTo>
                    <a:pt x="490346" y="176149"/>
                  </a:lnTo>
                  <a:close/>
                </a:path>
                <a:path w="516890" h="1193164">
                  <a:moveTo>
                    <a:pt x="474090" y="263271"/>
                  </a:moveTo>
                  <a:lnTo>
                    <a:pt x="472947" y="269113"/>
                  </a:lnTo>
                  <a:lnTo>
                    <a:pt x="466851" y="293750"/>
                  </a:lnTo>
                  <a:lnTo>
                    <a:pt x="461899" y="312166"/>
                  </a:lnTo>
                  <a:lnTo>
                    <a:pt x="474090" y="315468"/>
                  </a:lnTo>
                  <a:lnTo>
                    <a:pt x="479170" y="296799"/>
                  </a:lnTo>
                  <a:lnTo>
                    <a:pt x="485266" y="271653"/>
                  </a:lnTo>
                  <a:lnTo>
                    <a:pt x="486537" y="265938"/>
                  </a:lnTo>
                  <a:lnTo>
                    <a:pt x="474090" y="263271"/>
                  </a:lnTo>
                  <a:close/>
                </a:path>
                <a:path w="516890" h="1193164">
                  <a:moveTo>
                    <a:pt x="451103" y="348488"/>
                  </a:moveTo>
                  <a:lnTo>
                    <a:pt x="446024" y="364363"/>
                  </a:lnTo>
                  <a:lnTo>
                    <a:pt x="438276" y="386334"/>
                  </a:lnTo>
                  <a:lnTo>
                    <a:pt x="434466" y="396113"/>
                  </a:lnTo>
                  <a:lnTo>
                    <a:pt x="446404" y="400685"/>
                  </a:lnTo>
                  <a:lnTo>
                    <a:pt x="450214" y="390525"/>
                  </a:lnTo>
                  <a:lnTo>
                    <a:pt x="458088" y="368173"/>
                  </a:lnTo>
                  <a:lnTo>
                    <a:pt x="463295" y="352298"/>
                  </a:lnTo>
                  <a:lnTo>
                    <a:pt x="451103" y="348488"/>
                  </a:lnTo>
                  <a:close/>
                </a:path>
                <a:path w="516890" h="1193164">
                  <a:moveTo>
                    <a:pt x="420242" y="431038"/>
                  </a:moveTo>
                  <a:lnTo>
                    <a:pt x="412876" y="447294"/>
                  </a:lnTo>
                  <a:lnTo>
                    <a:pt x="403859" y="465709"/>
                  </a:lnTo>
                  <a:lnTo>
                    <a:pt x="398144" y="476250"/>
                  </a:lnTo>
                  <a:lnTo>
                    <a:pt x="409320" y="482219"/>
                  </a:lnTo>
                  <a:lnTo>
                    <a:pt x="415289" y="471297"/>
                  </a:lnTo>
                  <a:lnTo>
                    <a:pt x="424561" y="452500"/>
                  </a:lnTo>
                  <a:lnTo>
                    <a:pt x="431800" y="436245"/>
                  </a:lnTo>
                  <a:lnTo>
                    <a:pt x="420242" y="431038"/>
                  </a:lnTo>
                  <a:close/>
                </a:path>
                <a:path w="516890" h="1193164">
                  <a:moveTo>
                    <a:pt x="378967" y="508508"/>
                  </a:moveTo>
                  <a:lnTo>
                    <a:pt x="375157" y="514350"/>
                  </a:lnTo>
                  <a:lnTo>
                    <a:pt x="365251" y="528193"/>
                  </a:lnTo>
                  <a:lnTo>
                    <a:pt x="355091" y="540766"/>
                  </a:lnTo>
                  <a:lnTo>
                    <a:pt x="348614" y="547878"/>
                  </a:lnTo>
                  <a:lnTo>
                    <a:pt x="358013" y="556387"/>
                  </a:lnTo>
                  <a:lnTo>
                    <a:pt x="364997" y="548767"/>
                  </a:lnTo>
                  <a:lnTo>
                    <a:pt x="375538" y="535559"/>
                  </a:lnTo>
                  <a:lnTo>
                    <a:pt x="385825" y="521208"/>
                  </a:lnTo>
                  <a:lnTo>
                    <a:pt x="389636" y="515366"/>
                  </a:lnTo>
                  <a:lnTo>
                    <a:pt x="378967" y="508508"/>
                  </a:lnTo>
                  <a:close/>
                </a:path>
                <a:path w="516890" h="1193164">
                  <a:moveTo>
                    <a:pt x="283590" y="588772"/>
                  </a:moveTo>
                  <a:lnTo>
                    <a:pt x="277749" y="589280"/>
                  </a:lnTo>
                  <a:lnTo>
                    <a:pt x="278638" y="601980"/>
                  </a:lnTo>
                  <a:lnTo>
                    <a:pt x="284479" y="601472"/>
                  </a:lnTo>
                  <a:lnTo>
                    <a:pt x="285114" y="601472"/>
                  </a:lnTo>
                  <a:lnTo>
                    <a:pt x="285495" y="601345"/>
                  </a:lnTo>
                  <a:lnTo>
                    <a:pt x="297306" y="598551"/>
                  </a:lnTo>
                  <a:lnTo>
                    <a:pt x="309117" y="593979"/>
                  </a:lnTo>
                  <a:lnTo>
                    <a:pt x="318508" y="589026"/>
                  </a:lnTo>
                  <a:lnTo>
                    <a:pt x="282575" y="589026"/>
                  </a:lnTo>
                  <a:lnTo>
                    <a:pt x="283590" y="588772"/>
                  </a:lnTo>
                  <a:close/>
                </a:path>
                <a:path w="516890" h="1193164">
                  <a:moveTo>
                    <a:pt x="321437" y="572135"/>
                  </a:moveTo>
                  <a:lnTo>
                    <a:pt x="313689" y="577342"/>
                  </a:lnTo>
                  <a:lnTo>
                    <a:pt x="303149" y="582803"/>
                  </a:lnTo>
                  <a:lnTo>
                    <a:pt x="292862" y="586613"/>
                  </a:lnTo>
                  <a:lnTo>
                    <a:pt x="282575" y="589026"/>
                  </a:lnTo>
                  <a:lnTo>
                    <a:pt x="318508" y="589026"/>
                  </a:lnTo>
                  <a:lnTo>
                    <a:pt x="320675" y="587883"/>
                  </a:lnTo>
                  <a:lnTo>
                    <a:pt x="328421" y="582676"/>
                  </a:lnTo>
                  <a:lnTo>
                    <a:pt x="321437" y="572135"/>
                  </a:lnTo>
                  <a:close/>
                </a:path>
                <a:path w="516890" h="1193164">
                  <a:moveTo>
                    <a:pt x="238887" y="597154"/>
                  </a:moveTo>
                  <a:lnTo>
                    <a:pt x="202945" y="620649"/>
                  </a:lnTo>
                  <a:lnTo>
                    <a:pt x="195452" y="627634"/>
                  </a:lnTo>
                  <a:lnTo>
                    <a:pt x="204215" y="636778"/>
                  </a:lnTo>
                  <a:lnTo>
                    <a:pt x="210819" y="630428"/>
                  </a:lnTo>
                  <a:lnTo>
                    <a:pt x="221233" y="622046"/>
                  </a:lnTo>
                  <a:lnTo>
                    <a:pt x="231520" y="615061"/>
                  </a:lnTo>
                  <a:lnTo>
                    <a:pt x="241934" y="609600"/>
                  </a:lnTo>
                  <a:lnTo>
                    <a:pt x="243331" y="608965"/>
                  </a:lnTo>
                  <a:lnTo>
                    <a:pt x="238887" y="597154"/>
                  </a:lnTo>
                  <a:close/>
                </a:path>
                <a:path w="516890" h="1193164">
                  <a:moveTo>
                    <a:pt x="169671" y="657225"/>
                  </a:moveTo>
                  <a:lnTo>
                    <a:pt x="160146" y="670687"/>
                  </a:lnTo>
                  <a:lnTo>
                    <a:pt x="149987" y="686308"/>
                  </a:lnTo>
                  <a:lnTo>
                    <a:pt x="141731" y="700278"/>
                  </a:lnTo>
                  <a:lnTo>
                    <a:pt x="152653" y="706755"/>
                  </a:lnTo>
                  <a:lnTo>
                    <a:pt x="160527" y="693166"/>
                  </a:lnTo>
                  <a:lnTo>
                    <a:pt x="170433" y="678053"/>
                  </a:lnTo>
                  <a:lnTo>
                    <a:pt x="180086" y="664591"/>
                  </a:lnTo>
                  <a:lnTo>
                    <a:pt x="169671" y="657225"/>
                  </a:lnTo>
                  <a:close/>
                </a:path>
                <a:path w="516890" h="1193164">
                  <a:moveTo>
                    <a:pt x="123951" y="734441"/>
                  </a:moveTo>
                  <a:lnTo>
                    <a:pt x="121412" y="739648"/>
                  </a:lnTo>
                  <a:lnTo>
                    <a:pt x="112394" y="759460"/>
                  </a:lnTo>
                  <a:lnTo>
                    <a:pt x="103758" y="780161"/>
                  </a:lnTo>
                  <a:lnTo>
                    <a:pt x="103250" y="781558"/>
                  </a:lnTo>
                  <a:lnTo>
                    <a:pt x="115062" y="786003"/>
                  </a:lnTo>
                  <a:lnTo>
                    <a:pt x="123951" y="764794"/>
                  </a:lnTo>
                  <a:lnTo>
                    <a:pt x="132714" y="745236"/>
                  </a:lnTo>
                  <a:lnTo>
                    <a:pt x="135381" y="740029"/>
                  </a:lnTo>
                  <a:lnTo>
                    <a:pt x="123951" y="734441"/>
                  </a:lnTo>
                  <a:close/>
                </a:path>
                <a:path w="516890" h="1193164">
                  <a:moveTo>
                    <a:pt x="90042" y="817499"/>
                  </a:moveTo>
                  <a:lnTo>
                    <a:pt x="87756" y="824230"/>
                  </a:lnTo>
                  <a:lnTo>
                    <a:pt x="80263" y="847344"/>
                  </a:lnTo>
                  <a:lnTo>
                    <a:pt x="74675" y="866140"/>
                  </a:lnTo>
                  <a:lnTo>
                    <a:pt x="86867" y="869823"/>
                  </a:lnTo>
                  <a:lnTo>
                    <a:pt x="92328" y="851281"/>
                  </a:lnTo>
                  <a:lnTo>
                    <a:pt x="99694" y="828421"/>
                  </a:lnTo>
                  <a:lnTo>
                    <a:pt x="102107" y="821563"/>
                  </a:lnTo>
                  <a:lnTo>
                    <a:pt x="90042" y="817499"/>
                  </a:lnTo>
                  <a:close/>
                </a:path>
                <a:path w="516890" h="1193164">
                  <a:moveTo>
                    <a:pt x="64769" y="903224"/>
                  </a:moveTo>
                  <a:lnTo>
                    <a:pt x="60451" y="920877"/>
                  </a:lnTo>
                  <a:lnTo>
                    <a:pt x="53720" y="953008"/>
                  </a:lnTo>
                  <a:lnTo>
                    <a:pt x="66166" y="955675"/>
                  </a:lnTo>
                  <a:lnTo>
                    <a:pt x="72770" y="923925"/>
                  </a:lnTo>
                  <a:lnTo>
                    <a:pt x="77088" y="906272"/>
                  </a:lnTo>
                  <a:lnTo>
                    <a:pt x="64769" y="903224"/>
                  </a:lnTo>
                  <a:close/>
                </a:path>
                <a:path w="516890" h="1193164">
                  <a:moveTo>
                    <a:pt x="46608" y="990727"/>
                  </a:moveTo>
                  <a:lnTo>
                    <a:pt x="40893" y="1026160"/>
                  </a:lnTo>
                  <a:lnTo>
                    <a:pt x="38988" y="1041273"/>
                  </a:lnTo>
                  <a:lnTo>
                    <a:pt x="51562" y="1042797"/>
                  </a:lnTo>
                  <a:lnTo>
                    <a:pt x="53466" y="1028192"/>
                  </a:lnTo>
                  <a:lnTo>
                    <a:pt x="59181" y="992759"/>
                  </a:lnTo>
                  <a:lnTo>
                    <a:pt x="46608" y="990727"/>
                  </a:lnTo>
                  <a:close/>
                </a:path>
                <a:path w="516890" h="1193164">
                  <a:moveTo>
                    <a:pt x="0" y="1115822"/>
                  </a:moveTo>
                  <a:lnTo>
                    <a:pt x="35432" y="1193165"/>
                  </a:lnTo>
                  <a:lnTo>
                    <a:pt x="69725" y="1130046"/>
                  </a:lnTo>
                  <a:lnTo>
                    <a:pt x="43941" y="1130046"/>
                  </a:lnTo>
                  <a:lnTo>
                    <a:pt x="31241" y="1129538"/>
                  </a:lnTo>
                  <a:lnTo>
                    <a:pt x="31788" y="1116883"/>
                  </a:lnTo>
                  <a:lnTo>
                    <a:pt x="0" y="1115822"/>
                  </a:lnTo>
                  <a:close/>
                </a:path>
                <a:path w="516890" h="1193164">
                  <a:moveTo>
                    <a:pt x="31788" y="1116883"/>
                  </a:moveTo>
                  <a:lnTo>
                    <a:pt x="31241" y="1129538"/>
                  </a:lnTo>
                  <a:lnTo>
                    <a:pt x="43941" y="1130046"/>
                  </a:lnTo>
                  <a:lnTo>
                    <a:pt x="44506" y="1117308"/>
                  </a:lnTo>
                  <a:lnTo>
                    <a:pt x="31788" y="1116883"/>
                  </a:lnTo>
                  <a:close/>
                </a:path>
                <a:path w="516890" h="1193164">
                  <a:moveTo>
                    <a:pt x="44506" y="1117308"/>
                  </a:moveTo>
                  <a:lnTo>
                    <a:pt x="43941" y="1130046"/>
                  </a:lnTo>
                  <a:lnTo>
                    <a:pt x="69725" y="1130046"/>
                  </a:lnTo>
                  <a:lnTo>
                    <a:pt x="76072" y="1118362"/>
                  </a:lnTo>
                  <a:lnTo>
                    <a:pt x="44506" y="1117308"/>
                  </a:lnTo>
                  <a:close/>
                </a:path>
                <a:path w="516890" h="1193164">
                  <a:moveTo>
                    <a:pt x="34670" y="1079246"/>
                  </a:moveTo>
                  <a:lnTo>
                    <a:pt x="34416" y="1081151"/>
                  </a:lnTo>
                  <a:lnTo>
                    <a:pt x="32130" y="1108964"/>
                  </a:lnTo>
                  <a:lnTo>
                    <a:pt x="31788" y="1116883"/>
                  </a:lnTo>
                  <a:lnTo>
                    <a:pt x="44506" y="1117308"/>
                  </a:lnTo>
                  <a:lnTo>
                    <a:pt x="44830" y="1109980"/>
                  </a:lnTo>
                  <a:lnTo>
                    <a:pt x="47116" y="1082421"/>
                  </a:lnTo>
                  <a:lnTo>
                    <a:pt x="47243" y="1080516"/>
                  </a:lnTo>
                  <a:lnTo>
                    <a:pt x="34670" y="1079246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7469123" y="3793235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74295">
              <a:lnSpc>
                <a:spcPct val="100000"/>
              </a:lnSpc>
              <a:spcBef>
                <a:spcPts val="835"/>
              </a:spcBef>
            </a:pPr>
            <a:r>
              <a:rPr sz="2000" i="1" spc="-5" dirty="0">
                <a:latin typeface="Arial"/>
                <a:cs typeface="Arial"/>
              </a:rPr>
              <a:t>h</a:t>
            </a:r>
            <a:r>
              <a:rPr sz="2000" spc="-5" dirty="0">
                <a:latin typeface="Arial"/>
                <a:cs typeface="Arial"/>
              </a:rPr>
              <a:t>(</a:t>
            </a:r>
            <a:r>
              <a:rPr sz="2000" i="1" spc="-5" dirty="0">
                <a:latin typeface="Arial"/>
                <a:cs typeface="Arial"/>
              </a:rPr>
              <a:t>.</a:t>
            </a:r>
            <a:r>
              <a:rPr sz="2000" spc="-5" dirty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260081" y="4662042"/>
            <a:ext cx="110680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144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Strong  col</a:t>
            </a:r>
            <a:r>
              <a:rPr sz="2400" spc="-20" dirty="0">
                <a:latin typeface="Arial"/>
                <a:cs typeface="Arial"/>
              </a:rPr>
              <a:t>l</a:t>
            </a:r>
            <a:r>
              <a:rPr sz="2400" spc="-5" dirty="0">
                <a:latin typeface="Arial"/>
                <a:cs typeface="Arial"/>
              </a:rPr>
              <a:t>is</a:t>
            </a:r>
            <a:r>
              <a:rPr sz="2400" spc="-15" dirty="0">
                <a:latin typeface="Arial"/>
                <a:cs typeface="Arial"/>
              </a:rPr>
              <a:t>i</a:t>
            </a:r>
            <a:r>
              <a:rPr sz="2400" spc="-5" dirty="0">
                <a:latin typeface="Arial"/>
                <a:cs typeface="Arial"/>
              </a:rPr>
              <a:t>on</a:t>
            </a:r>
            <a:endParaRPr sz="24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023358" y="5393842"/>
            <a:ext cx="3522979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7970" marR="30480" indent="-230504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(2</a:t>
            </a:r>
            <a:r>
              <a:rPr sz="2400" spc="-7" baseline="24305" dirty="0">
                <a:latin typeface="Arial"/>
                <a:cs typeface="Arial"/>
              </a:rPr>
              <a:t>nd </a:t>
            </a:r>
            <a:r>
              <a:rPr sz="2400" spc="-5" dirty="0">
                <a:latin typeface="Arial"/>
                <a:cs typeface="Arial"/>
              </a:rPr>
              <a:t>pre-image resistance  resistance)</a:t>
            </a:r>
            <a:endParaRPr sz="24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993635" y="2069592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3175" algn="ctr">
              <a:lnSpc>
                <a:spcPct val="100000"/>
              </a:lnSpc>
              <a:spcBef>
                <a:spcPts val="835"/>
              </a:spcBef>
            </a:pPr>
            <a:r>
              <a:rPr sz="2000" dirty="0">
                <a:latin typeface="Arial"/>
                <a:cs typeface="Arial"/>
              </a:rPr>
              <a:t>?</a:t>
            </a:r>
            <a:endParaRPr sz="20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7943088" y="2069592"/>
            <a:ext cx="530860" cy="53086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vert="horz" wrap="square" lIns="0" tIns="106045" rIns="0" bIns="0" rtlCol="0">
            <a:spAutoFit/>
          </a:bodyPr>
          <a:lstStyle/>
          <a:p>
            <a:pPr marL="3810" algn="ctr">
              <a:lnSpc>
                <a:spcPct val="100000"/>
              </a:lnSpc>
              <a:spcBef>
                <a:spcPts val="835"/>
              </a:spcBef>
            </a:pPr>
            <a:r>
              <a:rPr sz="2000" dirty="0">
                <a:latin typeface="Arial"/>
                <a:cs typeface="Arial"/>
              </a:rPr>
              <a:t>?</a:t>
            </a:r>
            <a:endParaRPr sz="2000">
              <a:latin typeface="Arial"/>
              <a:cs typeface="Arial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7253986" y="2599816"/>
            <a:ext cx="962025" cy="1193165"/>
          </a:xfrm>
          <a:custGeom>
            <a:avLst/>
            <a:gdLst/>
            <a:ahLst/>
            <a:cxnLst/>
            <a:rect l="l" t="t" r="r" b="b"/>
            <a:pathLst>
              <a:path w="962025" h="1193164">
                <a:moveTo>
                  <a:pt x="13843" y="50673"/>
                </a:moveTo>
                <a:lnTo>
                  <a:pt x="13081" y="27940"/>
                </a:lnTo>
                <a:lnTo>
                  <a:pt x="12700" y="0"/>
                </a:lnTo>
                <a:lnTo>
                  <a:pt x="0" y="254"/>
                </a:lnTo>
                <a:lnTo>
                  <a:pt x="381" y="28067"/>
                </a:lnTo>
                <a:lnTo>
                  <a:pt x="1143" y="51181"/>
                </a:lnTo>
                <a:lnTo>
                  <a:pt x="13843" y="50673"/>
                </a:lnTo>
                <a:close/>
              </a:path>
              <a:path w="962025" h="1193164">
                <a:moveTo>
                  <a:pt x="21082" y="138684"/>
                </a:moveTo>
                <a:lnTo>
                  <a:pt x="20955" y="137922"/>
                </a:lnTo>
                <a:lnTo>
                  <a:pt x="18034" y="110744"/>
                </a:lnTo>
                <a:lnTo>
                  <a:pt x="16129" y="88392"/>
                </a:lnTo>
                <a:lnTo>
                  <a:pt x="3556" y="89408"/>
                </a:lnTo>
                <a:lnTo>
                  <a:pt x="5334" y="111760"/>
                </a:lnTo>
                <a:lnTo>
                  <a:pt x="8382" y="139319"/>
                </a:lnTo>
                <a:lnTo>
                  <a:pt x="8509" y="140335"/>
                </a:lnTo>
                <a:lnTo>
                  <a:pt x="21082" y="138684"/>
                </a:lnTo>
                <a:close/>
              </a:path>
              <a:path w="962025" h="1193164">
                <a:moveTo>
                  <a:pt x="34671" y="226060"/>
                </a:moveTo>
                <a:lnTo>
                  <a:pt x="33020" y="217932"/>
                </a:lnTo>
                <a:lnTo>
                  <a:pt x="26162" y="176149"/>
                </a:lnTo>
                <a:lnTo>
                  <a:pt x="13716" y="178308"/>
                </a:lnTo>
                <a:lnTo>
                  <a:pt x="20447" y="219964"/>
                </a:lnTo>
                <a:lnTo>
                  <a:pt x="22225" y="228600"/>
                </a:lnTo>
                <a:lnTo>
                  <a:pt x="34671" y="226060"/>
                </a:lnTo>
                <a:close/>
              </a:path>
              <a:path w="962025" h="1193164">
                <a:moveTo>
                  <a:pt x="54737" y="312166"/>
                </a:moveTo>
                <a:lnTo>
                  <a:pt x="49784" y="293751"/>
                </a:lnTo>
                <a:lnTo>
                  <a:pt x="43688" y="269113"/>
                </a:lnTo>
                <a:lnTo>
                  <a:pt x="42545" y="263271"/>
                </a:lnTo>
                <a:lnTo>
                  <a:pt x="30099" y="265938"/>
                </a:lnTo>
                <a:lnTo>
                  <a:pt x="31242" y="271653"/>
                </a:lnTo>
                <a:lnTo>
                  <a:pt x="37465" y="296799"/>
                </a:lnTo>
                <a:lnTo>
                  <a:pt x="42545" y="315468"/>
                </a:lnTo>
                <a:lnTo>
                  <a:pt x="54737" y="312166"/>
                </a:lnTo>
                <a:close/>
              </a:path>
              <a:path w="962025" h="1193164">
                <a:moveTo>
                  <a:pt x="82042" y="396113"/>
                </a:moveTo>
                <a:lnTo>
                  <a:pt x="78359" y="386334"/>
                </a:lnTo>
                <a:lnTo>
                  <a:pt x="70739" y="364363"/>
                </a:lnTo>
                <a:lnTo>
                  <a:pt x="65532" y="348361"/>
                </a:lnTo>
                <a:lnTo>
                  <a:pt x="53467" y="352298"/>
                </a:lnTo>
                <a:lnTo>
                  <a:pt x="58547" y="368173"/>
                </a:lnTo>
                <a:lnTo>
                  <a:pt x="66421" y="390525"/>
                </a:lnTo>
                <a:lnTo>
                  <a:pt x="70231" y="400685"/>
                </a:lnTo>
                <a:lnTo>
                  <a:pt x="82042" y="396113"/>
                </a:lnTo>
                <a:close/>
              </a:path>
              <a:path w="962025" h="1193164">
                <a:moveTo>
                  <a:pt x="118491" y="476250"/>
                </a:moveTo>
                <a:lnTo>
                  <a:pt x="112776" y="465709"/>
                </a:lnTo>
                <a:lnTo>
                  <a:pt x="103759" y="447294"/>
                </a:lnTo>
                <a:lnTo>
                  <a:pt x="96393" y="431038"/>
                </a:lnTo>
                <a:lnTo>
                  <a:pt x="84836" y="436245"/>
                </a:lnTo>
                <a:lnTo>
                  <a:pt x="92202" y="452501"/>
                </a:lnTo>
                <a:lnTo>
                  <a:pt x="101473" y="471297"/>
                </a:lnTo>
                <a:lnTo>
                  <a:pt x="107315" y="482219"/>
                </a:lnTo>
                <a:lnTo>
                  <a:pt x="118491" y="476250"/>
                </a:lnTo>
                <a:close/>
              </a:path>
              <a:path w="962025" h="1193164">
                <a:moveTo>
                  <a:pt x="168021" y="547878"/>
                </a:moveTo>
                <a:lnTo>
                  <a:pt x="161544" y="540766"/>
                </a:lnTo>
                <a:lnTo>
                  <a:pt x="151384" y="528193"/>
                </a:lnTo>
                <a:lnTo>
                  <a:pt x="141478" y="514350"/>
                </a:lnTo>
                <a:lnTo>
                  <a:pt x="137668" y="508508"/>
                </a:lnTo>
                <a:lnTo>
                  <a:pt x="127000" y="515493"/>
                </a:lnTo>
                <a:lnTo>
                  <a:pt x="130810" y="521335"/>
                </a:lnTo>
                <a:lnTo>
                  <a:pt x="141097" y="535559"/>
                </a:lnTo>
                <a:lnTo>
                  <a:pt x="151765" y="548767"/>
                </a:lnTo>
                <a:lnTo>
                  <a:pt x="158623" y="556387"/>
                </a:lnTo>
                <a:lnTo>
                  <a:pt x="168021" y="547878"/>
                </a:lnTo>
                <a:close/>
              </a:path>
              <a:path w="962025" h="1193164">
                <a:moveTo>
                  <a:pt x="238887" y="589280"/>
                </a:moveTo>
                <a:lnTo>
                  <a:pt x="236016" y="589026"/>
                </a:lnTo>
                <a:lnTo>
                  <a:pt x="233172" y="588772"/>
                </a:lnTo>
                <a:lnTo>
                  <a:pt x="234061" y="589026"/>
                </a:lnTo>
                <a:lnTo>
                  <a:pt x="223901" y="586613"/>
                </a:lnTo>
                <a:lnTo>
                  <a:pt x="213487" y="582803"/>
                </a:lnTo>
                <a:lnTo>
                  <a:pt x="203073" y="577342"/>
                </a:lnTo>
                <a:lnTo>
                  <a:pt x="195199" y="572135"/>
                </a:lnTo>
                <a:lnTo>
                  <a:pt x="188214" y="582676"/>
                </a:lnTo>
                <a:lnTo>
                  <a:pt x="195961" y="587883"/>
                </a:lnTo>
                <a:lnTo>
                  <a:pt x="207645" y="593979"/>
                </a:lnTo>
                <a:lnTo>
                  <a:pt x="219329" y="598551"/>
                </a:lnTo>
                <a:lnTo>
                  <a:pt x="231267" y="601345"/>
                </a:lnTo>
                <a:lnTo>
                  <a:pt x="231521" y="601472"/>
                </a:lnTo>
                <a:lnTo>
                  <a:pt x="232156" y="601472"/>
                </a:lnTo>
                <a:lnTo>
                  <a:pt x="237998" y="601980"/>
                </a:lnTo>
                <a:lnTo>
                  <a:pt x="238887" y="589280"/>
                </a:lnTo>
                <a:close/>
              </a:path>
              <a:path w="962025" h="1193164">
                <a:moveTo>
                  <a:pt x="321183" y="627634"/>
                </a:moveTo>
                <a:lnTo>
                  <a:pt x="291084" y="603758"/>
                </a:lnTo>
                <a:lnTo>
                  <a:pt x="277749" y="597154"/>
                </a:lnTo>
                <a:lnTo>
                  <a:pt x="273304" y="608965"/>
                </a:lnTo>
                <a:lnTo>
                  <a:pt x="274828" y="609600"/>
                </a:lnTo>
                <a:lnTo>
                  <a:pt x="285115" y="615061"/>
                </a:lnTo>
                <a:lnTo>
                  <a:pt x="295402" y="622046"/>
                </a:lnTo>
                <a:lnTo>
                  <a:pt x="305816" y="630428"/>
                </a:lnTo>
                <a:lnTo>
                  <a:pt x="312420" y="636778"/>
                </a:lnTo>
                <a:lnTo>
                  <a:pt x="321183" y="627634"/>
                </a:lnTo>
                <a:close/>
              </a:path>
              <a:path w="962025" h="1193164">
                <a:moveTo>
                  <a:pt x="374904" y="700278"/>
                </a:moveTo>
                <a:lnTo>
                  <a:pt x="366649" y="686308"/>
                </a:lnTo>
                <a:lnTo>
                  <a:pt x="356616" y="670687"/>
                </a:lnTo>
                <a:lnTo>
                  <a:pt x="346964" y="657225"/>
                </a:lnTo>
                <a:lnTo>
                  <a:pt x="336677" y="664591"/>
                </a:lnTo>
                <a:lnTo>
                  <a:pt x="346329" y="678053"/>
                </a:lnTo>
                <a:lnTo>
                  <a:pt x="355981" y="693166"/>
                </a:lnTo>
                <a:lnTo>
                  <a:pt x="363982" y="706755"/>
                </a:lnTo>
                <a:lnTo>
                  <a:pt x="374904" y="700278"/>
                </a:lnTo>
                <a:close/>
              </a:path>
              <a:path w="962025" h="1193164">
                <a:moveTo>
                  <a:pt x="413385" y="781558"/>
                </a:moveTo>
                <a:lnTo>
                  <a:pt x="412877" y="780161"/>
                </a:lnTo>
                <a:lnTo>
                  <a:pt x="404241" y="759460"/>
                </a:lnTo>
                <a:lnTo>
                  <a:pt x="395351" y="739775"/>
                </a:lnTo>
                <a:lnTo>
                  <a:pt x="392811" y="734441"/>
                </a:lnTo>
                <a:lnTo>
                  <a:pt x="381381" y="740029"/>
                </a:lnTo>
                <a:lnTo>
                  <a:pt x="383921" y="745236"/>
                </a:lnTo>
                <a:lnTo>
                  <a:pt x="392684" y="764794"/>
                </a:lnTo>
                <a:lnTo>
                  <a:pt x="401066" y="784987"/>
                </a:lnTo>
                <a:lnTo>
                  <a:pt x="401447" y="786003"/>
                </a:lnTo>
                <a:lnTo>
                  <a:pt x="413385" y="781558"/>
                </a:lnTo>
                <a:close/>
              </a:path>
              <a:path w="962025" h="1193164">
                <a:moveTo>
                  <a:pt x="441960" y="866140"/>
                </a:moveTo>
                <a:lnTo>
                  <a:pt x="436499" y="847344"/>
                </a:lnTo>
                <a:lnTo>
                  <a:pt x="429006" y="824230"/>
                </a:lnTo>
                <a:lnTo>
                  <a:pt x="426593" y="817372"/>
                </a:lnTo>
                <a:lnTo>
                  <a:pt x="414655" y="821563"/>
                </a:lnTo>
                <a:lnTo>
                  <a:pt x="416941" y="828421"/>
                </a:lnTo>
                <a:lnTo>
                  <a:pt x="424307" y="851281"/>
                </a:lnTo>
                <a:lnTo>
                  <a:pt x="429768" y="869696"/>
                </a:lnTo>
                <a:lnTo>
                  <a:pt x="441960" y="866140"/>
                </a:lnTo>
                <a:close/>
              </a:path>
              <a:path w="962025" h="1193164">
                <a:moveTo>
                  <a:pt x="462915" y="953008"/>
                </a:moveTo>
                <a:lnTo>
                  <a:pt x="456184" y="920877"/>
                </a:lnTo>
                <a:lnTo>
                  <a:pt x="451866" y="903224"/>
                </a:lnTo>
                <a:lnTo>
                  <a:pt x="439547" y="906272"/>
                </a:lnTo>
                <a:lnTo>
                  <a:pt x="443865" y="923925"/>
                </a:lnTo>
                <a:lnTo>
                  <a:pt x="450469" y="955675"/>
                </a:lnTo>
                <a:lnTo>
                  <a:pt x="462915" y="953008"/>
                </a:lnTo>
                <a:close/>
              </a:path>
              <a:path w="962025" h="1193164">
                <a:moveTo>
                  <a:pt x="477647" y="1041273"/>
                </a:moveTo>
                <a:lnTo>
                  <a:pt x="475742" y="1026160"/>
                </a:lnTo>
                <a:lnTo>
                  <a:pt x="469900" y="990739"/>
                </a:lnTo>
                <a:lnTo>
                  <a:pt x="457454" y="992759"/>
                </a:lnTo>
                <a:lnTo>
                  <a:pt x="463169" y="1028192"/>
                </a:lnTo>
                <a:lnTo>
                  <a:pt x="465074" y="1042797"/>
                </a:lnTo>
                <a:lnTo>
                  <a:pt x="477647" y="1041273"/>
                </a:lnTo>
                <a:close/>
              </a:path>
              <a:path w="962025" h="1193164">
                <a:moveTo>
                  <a:pt x="504063" y="992759"/>
                </a:moveTo>
                <a:lnTo>
                  <a:pt x="491490" y="990739"/>
                </a:lnTo>
                <a:lnTo>
                  <a:pt x="485775" y="1026160"/>
                </a:lnTo>
                <a:lnTo>
                  <a:pt x="483870" y="1041273"/>
                </a:lnTo>
                <a:lnTo>
                  <a:pt x="496443" y="1042797"/>
                </a:lnTo>
                <a:lnTo>
                  <a:pt x="498348" y="1028192"/>
                </a:lnTo>
                <a:lnTo>
                  <a:pt x="504063" y="992759"/>
                </a:lnTo>
                <a:close/>
              </a:path>
              <a:path w="962025" h="1193164">
                <a:moveTo>
                  <a:pt x="520954" y="1118362"/>
                </a:moveTo>
                <a:lnTo>
                  <a:pt x="515543" y="1118184"/>
                </a:lnTo>
                <a:lnTo>
                  <a:pt x="516636" y="1115822"/>
                </a:lnTo>
                <a:lnTo>
                  <a:pt x="489407" y="1116736"/>
                </a:lnTo>
                <a:lnTo>
                  <a:pt x="489712" y="1109980"/>
                </a:lnTo>
                <a:lnTo>
                  <a:pt x="491998" y="1082421"/>
                </a:lnTo>
                <a:lnTo>
                  <a:pt x="492125" y="1080516"/>
                </a:lnTo>
                <a:lnTo>
                  <a:pt x="481977" y="1079500"/>
                </a:lnTo>
                <a:lnTo>
                  <a:pt x="481965" y="1079246"/>
                </a:lnTo>
                <a:lnTo>
                  <a:pt x="480745" y="1079373"/>
                </a:lnTo>
                <a:lnTo>
                  <a:pt x="479552" y="1079246"/>
                </a:lnTo>
                <a:lnTo>
                  <a:pt x="479513" y="1079500"/>
                </a:lnTo>
                <a:lnTo>
                  <a:pt x="469265" y="1080516"/>
                </a:lnTo>
                <a:lnTo>
                  <a:pt x="469519" y="1082421"/>
                </a:lnTo>
                <a:lnTo>
                  <a:pt x="471805" y="1109980"/>
                </a:lnTo>
                <a:lnTo>
                  <a:pt x="472097" y="1116736"/>
                </a:lnTo>
                <a:lnTo>
                  <a:pt x="444881" y="1115822"/>
                </a:lnTo>
                <a:lnTo>
                  <a:pt x="445960" y="1118184"/>
                </a:lnTo>
                <a:lnTo>
                  <a:pt x="440563" y="1118362"/>
                </a:lnTo>
                <a:lnTo>
                  <a:pt x="475526" y="1182738"/>
                </a:lnTo>
                <a:lnTo>
                  <a:pt x="480314" y="1193165"/>
                </a:lnTo>
                <a:lnTo>
                  <a:pt x="480745" y="1192352"/>
                </a:lnTo>
                <a:lnTo>
                  <a:pt x="481203" y="1193165"/>
                </a:lnTo>
                <a:lnTo>
                  <a:pt x="485965" y="1182751"/>
                </a:lnTo>
                <a:lnTo>
                  <a:pt x="514604" y="1130046"/>
                </a:lnTo>
                <a:lnTo>
                  <a:pt x="520954" y="1118362"/>
                </a:lnTo>
                <a:close/>
              </a:path>
              <a:path w="962025" h="1193164">
                <a:moveTo>
                  <a:pt x="521970" y="906272"/>
                </a:moveTo>
                <a:lnTo>
                  <a:pt x="509651" y="903224"/>
                </a:lnTo>
                <a:lnTo>
                  <a:pt x="505333" y="920877"/>
                </a:lnTo>
                <a:lnTo>
                  <a:pt x="498602" y="953008"/>
                </a:lnTo>
                <a:lnTo>
                  <a:pt x="511048" y="955675"/>
                </a:lnTo>
                <a:lnTo>
                  <a:pt x="517652" y="923925"/>
                </a:lnTo>
                <a:lnTo>
                  <a:pt x="521970" y="906272"/>
                </a:lnTo>
                <a:close/>
              </a:path>
              <a:path w="962025" h="1193164">
                <a:moveTo>
                  <a:pt x="546989" y="821563"/>
                </a:moveTo>
                <a:lnTo>
                  <a:pt x="534924" y="817499"/>
                </a:lnTo>
                <a:lnTo>
                  <a:pt x="532638" y="824230"/>
                </a:lnTo>
                <a:lnTo>
                  <a:pt x="525145" y="847344"/>
                </a:lnTo>
                <a:lnTo>
                  <a:pt x="519557" y="866140"/>
                </a:lnTo>
                <a:lnTo>
                  <a:pt x="531749" y="869823"/>
                </a:lnTo>
                <a:lnTo>
                  <a:pt x="537210" y="851281"/>
                </a:lnTo>
                <a:lnTo>
                  <a:pt x="544576" y="828421"/>
                </a:lnTo>
                <a:lnTo>
                  <a:pt x="546989" y="821563"/>
                </a:lnTo>
                <a:close/>
              </a:path>
              <a:path w="962025" h="1193164">
                <a:moveTo>
                  <a:pt x="580263" y="740029"/>
                </a:moveTo>
                <a:lnTo>
                  <a:pt x="568833" y="734441"/>
                </a:lnTo>
                <a:lnTo>
                  <a:pt x="566293" y="739648"/>
                </a:lnTo>
                <a:lnTo>
                  <a:pt x="557276" y="759460"/>
                </a:lnTo>
                <a:lnTo>
                  <a:pt x="548640" y="780161"/>
                </a:lnTo>
                <a:lnTo>
                  <a:pt x="548132" y="781558"/>
                </a:lnTo>
                <a:lnTo>
                  <a:pt x="559943" y="786003"/>
                </a:lnTo>
                <a:lnTo>
                  <a:pt x="568833" y="764794"/>
                </a:lnTo>
                <a:lnTo>
                  <a:pt x="577596" y="745236"/>
                </a:lnTo>
                <a:lnTo>
                  <a:pt x="580263" y="740029"/>
                </a:lnTo>
                <a:close/>
              </a:path>
              <a:path w="962025" h="1193164">
                <a:moveTo>
                  <a:pt x="624967" y="664591"/>
                </a:moveTo>
                <a:lnTo>
                  <a:pt x="614553" y="657225"/>
                </a:lnTo>
                <a:lnTo>
                  <a:pt x="605028" y="670687"/>
                </a:lnTo>
                <a:lnTo>
                  <a:pt x="594868" y="686308"/>
                </a:lnTo>
                <a:lnTo>
                  <a:pt x="586613" y="700278"/>
                </a:lnTo>
                <a:lnTo>
                  <a:pt x="597535" y="706755"/>
                </a:lnTo>
                <a:lnTo>
                  <a:pt x="605409" y="693166"/>
                </a:lnTo>
                <a:lnTo>
                  <a:pt x="615315" y="678053"/>
                </a:lnTo>
                <a:lnTo>
                  <a:pt x="624967" y="664591"/>
                </a:lnTo>
                <a:close/>
              </a:path>
              <a:path w="962025" h="1193164">
                <a:moveTo>
                  <a:pt x="688213" y="608965"/>
                </a:moveTo>
                <a:lnTo>
                  <a:pt x="683768" y="597154"/>
                </a:lnTo>
                <a:lnTo>
                  <a:pt x="682244" y="597662"/>
                </a:lnTo>
                <a:lnTo>
                  <a:pt x="670560" y="603758"/>
                </a:lnTo>
                <a:lnTo>
                  <a:pt x="659130" y="611505"/>
                </a:lnTo>
                <a:lnTo>
                  <a:pt x="647827" y="620649"/>
                </a:lnTo>
                <a:lnTo>
                  <a:pt x="640334" y="627634"/>
                </a:lnTo>
                <a:lnTo>
                  <a:pt x="649097" y="636778"/>
                </a:lnTo>
                <a:lnTo>
                  <a:pt x="655701" y="630428"/>
                </a:lnTo>
                <a:lnTo>
                  <a:pt x="666242" y="622046"/>
                </a:lnTo>
                <a:lnTo>
                  <a:pt x="676402" y="615061"/>
                </a:lnTo>
                <a:lnTo>
                  <a:pt x="686816" y="609600"/>
                </a:lnTo>
                <a:lnTo>
                  <a:pt x="688213" y="608965"/>
                </a:lnTo>
                <a:close/>
              </a:path>
              <a:path w="962025" h="1193164">
                <a:moveTo>
                  <a:pt x="773303" y="582676"/>
                </a:moveTo>
                <a:lnTo>
                  <a:pt x="766318" y="572135"/>
                </a:lnTo>
                <a:lnTo>
                  <a:pt x="758571" y="577342"/>
                </a:lnTo>
                <a:lnTo>
                  <a:pt x="748030" y="582803"/>
                </a:lnTo>
                <a:lnTo>
                  <a:pt x="737743" y="586613"/>
                </a:lnTo>
                <a:lnTo>
                  <a:pt x="727456" y="589026"/>
                </a:lnTo>
                <a:lnTo>
                  <a:pt x="728472" y="588772"/>
                </a:lnTo>
                <a:lnTo>
                  <a:pt x="722630" y="589280"/>
                </a:lnTo>
                <a:lnTo>
                  <a:pt x="723519" y="601980"/>
                </a:lnTo>
                <a:lnTo>
                  <a:pt x="729361" y="601472"/>
                </a:lnTo>
                <a:lnTo>
                  <a:pt x="729996" y="601472"/>
                </a:lnTo>
                <a:lnTo>
                  <a:pt x="730377" y="601345"/>
                </a:lnTo>
                <a:lnTo>
                  <a:pt x="742188" y="598551"/>
                </a:lnTo>
                <a:lnTo>
                  <a:pt x="753999" y="593979"/>
                </a:lnTo>
                <a:lnTo>
                  <a:pt x="763384" y="589026"/>
                </a:lnTo>
                <a:lnTo>
                  <a:pt x="765556" y="587883"/>
                </a:lnTo>
                <a:lnTo>
                  <a:pt x="773303" y="582676"/>
                </a:lnTo>
                <a:close/>
              </a:path>
              <a:path w="962025" h="1193164">
                <a:moveTo>
                  <a:pt x="834517" y="515366"/>
                </a:moveTo>
                <a:lnTo>
                  <a:pt x="823849" y="508508"/>
                </a:lnTo>
                <a:lnTo>
                  <a:pt x="820039" y="514350"/>
                </a:lnTo>
                <a:lnTo>
                  <a:pt x="810133" y="528193"/>
                </a:lnTo>
                <a:lnTo>
                  <a:pt x="799973" y="540766"/>
                </a:lnTo>
                <a:lnTo>
                  <a:pt x="793496" y="547878"/>
                </a:lnTo>
                <a:lnTo>
                  <a:pt x="802894" y="556387"/>
                </a:lnTo>
                <a:lnTo>
                  <a:pt x="809879" y="548767"/>
                </a:lnTo>
                <a:lnTo>
                  <a:pt x="820420" y="535559"/>
                </a:lnTo>
                <a:lnTo>
                  <a:pt x="830707" y="521208"/>
                </a:lnTo>
                <a:lnTo>
                  <a:pt x="834517" y="515366"/>
                </a:lnTo>
                <a:close/>
              </a:path>
              <a:path w="962025" h="1193164">
                <a:moveTo>
                  <a:pt x="876681" y="436245"/>
                </a:moveTo>
                <a:lnTo>
                  <a:pt x="865124" y="431038"/>
                </a:lnTo>
                <a:lnTo>
                  <a:pt x="857758" y="447294"/>
                </a:lnTo>
                <a:lnTo>
                  <a:pt x="848741" y="465709"/>
                </a:lnTo>
                <a:lnTo>
                  <a:pt x="843026" y="476250"/>
                </a:lnTo>
                <a:lnTo>
                  <a:pt x="854202" y="482219"/>
                </a:lnTo>
                <a:lnTo>
                  <a:pt x="860171" y="471297"/>
                </a:lnTo>
                <a:lnTo>
                  <a:pt x="869442" y="452501"/>
                </a:lnTo>
                <a:lnTo>
                  <a:pt x="876681" y="436245"/>
                </a:lnTo>
                <a:close/>
              </a:path>
              <a:path w="962025" h="1193164">
                <a:moveTo>
                  <a:pt x="908177" y="352298"/>
                </a:moveTo>
                <a:lnTo>
                  <a:pt x="895985" y="348488"/>
                </a:lnTo>
                <a:lnTo>
                  <a:pt x="890905" y="364363"/>
                </a:lnTo>
                <a:lnTo>
                  <a:pt x="883158" y="386334"/>
                </a:lnTo>
                <a:lnTo>
                  <a:pt x="879348" y="396113"/>
                </a:lnTo>
                <a:lnTo>
                  <a:pt x="891286" y="400685"/>
                </a:lnTo>
                <a:lnTo>
                  <a:pt x="895096" y="390525"/>
                </a:lnTo>
                <a:lnTo>
                  <a:pt x="902970" y="368173"/>
                </a:lnTo>
                <a:lnTo>
                  <a:pt x="908177" y="352298"/>
                </a:lnTo>
                <a:close/>
              </a:path>
              <a:path w="962025" h="1193164">
                <a:moveTo>
                  <a:pt x="931418" y="265938"/>
                </a:moveTo>
                <a:lnTo>
                  <a:pt x="918972" y="263271"/>
                </a:lnTo>
                <a:lnTo>
                  <a:pt x="917829" y="269113"/>
                </a:lnTo>
                <a:lnTo>
                  <a:pt x="911733" y="293751"/>
                </a:lnTo>
                <a:lnTo>
                  <a:pt x="906780" y="312166"/>
                </a:lnTo>
                <a:lnTo>
                  <a:pt x="918972" y="315468"/>
                </a:lnTo>
                <a:lnTo>
                  <a:pt x="924052" y="296799"/>
                </a:lnTo>
                <a:lnTo>
                  <a:pt x="930148" y="271653"/>
                </a:lnTo>
                <a:lnTo>
                  <a:pt x="931418" y="265938"/>
                </a:lnTo>
                <a:close/>
              </a:path>
              <a:path w="962025" h="1193164">
                <a:moveTo>
                  <a:pt x="947801" y="178308"/>
                </a:moveTo>
                <a:lnTo>
                  <a:pt x="935228" y="176149"/>
                </a:lnTo>
                <a:lnTo>
                  <a:pt x="928497" y="217932"/>
                </a:lnTo>
                <a:lnTo>
                  <a:pt x="926846" y="226060"/>
                </a:lnTo>
                <a:lnTo>
                  <a:pt x="939165" y="228600"/>
                </a:lnTo>
                <a:lnTo>
                  <a:pt x="941070" y="219964"/>
                </a:lnTo>
                <a:lnTo>
                  <a:pt x="947801" y="178308"/>
                </a:lnTo>
                <a:close/>
              </a:path>
              <a:path w="962025" h="1193164">
                <a:moveTo>
                  <a:pt x="957961" y="89408"/>
                </a:moveTo>
                <a:lnTo>
                  <a:pt x="945261" y="88392"/>
                </a:lnTo>
                <a:lnTo>
                  <a:pt x="943483" y="110744"/>
                </a:lnTo>
                <a:lnTo>
                  <a:pt x="940562" y="137922"/>
                </a:lnTo>
                <a:lnTo>
                  <a:pt x="940435" y="138684"/>
                </a:lnTo>
                <a:lnTo>
                  <a:pt x="953008" y="140335"/>
                </a:lnTo>
                <a:lnTo>
                  <a:pt x="953287" y="137922"/>
                </a:lnTo>
                <a:lnTo>
                  <a:pt x="956183" y="111760"/>
                </a:lnTo>
                <a:lnTo>
                  <a:pt x="957961" y="89408"/>
                </a:lnTo>
                <a:close/>
              </a:path>
              <a:path w="962025" h="1193164">
                <a:moveTo>
                  <a:pt x="961517" y="254"/>
                </a:moveTo>
                <a:lnTo>
                  <a:pt x="948817" y="0"/>
                </a:lnTo>
                <a:lnTo>
                  <a:pt x="948423" y="28067"/>
                </a:lnTo>
                <a:lnTo>
                  <a:pt x="947674" y="50673"/>
                </a:lnTo>
                <a:lnTo>
                  <a:pt x="960374" y="51181"/>
                </a:lnTo>
                <a:lnTo>
                  <a:pt x="961136" y="27940"/>
                </a:lnTo>
                <a:lnTo>
                  <a:pt x="961517" y="254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28" name="object 28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29" name="object 29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44</a:t>
            </a:fld>
            <a:endParaRPr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3773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Frequently used hash</a:t>
            </a:r>
            <a:r>
              <a:rPr spc="15" dirty="0"/>
              <a:t> </a:t>
            </a:r>
            <a:r>
              <a:rPr spc="-5" dirty="0"/>
              <a:t>functions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44500" y="1554226"/>
            <a:ext cx="8246745" cy="4491742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353695" marR="1024255" indent="-341630">
              <a:lnSpc>
                <a:spcPts val="2680"/>
              </a:lnSpc>
              <a:spcBef>
                <a:spcPts val="35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MD5: </a:t>
            </a:r>
            <a:r>
              <a:rPr sz="2400" spc="-5" dirty="0">
                <a:latin typeface="Arial"/>
                <a:cs typeface="Arial"/>
              </a:rPr>
              <a:t>128 bit digest. Broken. </a:t>
            </a:r>
            <a:r>
              <a:rPr sz="2400" dirty="0">
                <a:latin typeface="Arial"/>
                <a:cs typeface="Arial"/>
              </a:rPr>
              <a:t>Often </a:t>
            </a:r>
            <a:r>
              <a:rPr sz="2400" spc="-5" dirty="0">
                <a:latin typeface="Arial"/>
                <a:cs typeface="Arial"/>
              </a:rPr>
              <a:t>used in </a:t>
            </a:r>
            <a:r>
              <a:rPr sz="2400" dirty="0">
                <a:latin typeface="Arial"/>
                <a:cs typeface="Arial"/>
              </a:rPr>
              <a:t>Internet  </a:t>
            </a:r>
            <a:r>
              <a:rPr sz="2400" spc="-5" dirty="0">
                <a:latin typeface="Arial"/>
                <a:cs typeface="Arial"/>
              </a:rPr>
              <a:t>protocols but no longer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recommended.</a:t>
            </a:r>
            <a:endParaRPr sz="2400" dirty="0">
              <a:latin typeface="Arial"/>
              <a:cs typeface="Arial"/>
            </a:endParaRPr>
          </a:p>
          <a:p>
            <a:pPr marL="353695" marR="226695" indent="-341630">
              <a:lnSpc>
                <a:spcPct val="93100"/>
              </a:lnSpc>
              <a:spcBef>
                <a:spcPts val="535"/>
              </a:spcBef>
              <a:buChar char="•"/>
              <a:tabLst>
                <a:tab pos="353695" algn="l"/>
                <a:tab pos="354330" algn="l"/>
                <a:tab pos="6757034" algn="l"/>
                <a:tab pos="6826884" algn="l"/>
              </a:tabLst>
            </a:pPr>
            <a:r>
              <a:rPr sz="2400" spc="-5" dirty="0">
                <a:latin typeface="Arial"/>
                <a:cs typeface="Arial"/>
              </a:rPr>
              <a:t>SHA</a:t>
            </a:r>
            <a:r>
              <a:rPr sz="2400" dirty="0">
                <a:latin typeface="Arial"/>
                <a:cs typeface="Arial"/>
              </a:rPr>
              <a:t>-</a:t>
            </a:r>
            <a:r>
              <a:rPr sz="2400" spc="-5" dirty="0">
                <a:latin typeface="Arial"/>
                <a:cs typeface="Arial"/>
              </a:rPr>
              <a:t>1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(Secure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Hash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</a:t>
            </a:r>
            <a:r>
              <a:rPr sz="2400" spc="-15" dirty="0">
                <a:latin typeface="Arial"/>
                <a:cs typeface="Arial"/>
              </a:rPr>
              <a:t>l</a:t>
            </a:r>
            <a:r>
              <a:rPr sz="2400" spc="-5" dirty="0">
                <a:latin typeface="Arial"/>
                <a:cs typeface="Arial"/>
              </a:rPr>
              <a:t>gorithm):160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b</a:t>
            </a:r>
            <a:r>
              <a:rPr sz="2400" spc="-15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t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</a:t>
            </a:r>
            <a:r>
              <a:rPr sz="2400" spc="-15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gest.		</a:t>
            </a:r>
            <a:r>
              <a:rPr sz="2400" spc="-15" dirty="0">
                <a:latin typeface="Arial"/>
                <a:cs typeface="Arial"/>
              </a:rPr>
              <a:t>P</a:t>
            </a:r>
            <a:r>
              <a:rPr sz="2400" spc="-5" dirty="0">
                <a:latin typeface="Arial"/>
                <a:cs typeface="Arial"/>
              </a:rPr>
              <a:t>otential  </a:t>
            </a:r>
            <a:r>
              <a:rPr sz="2400" dirty="0">
                <a:latin typeface="Arial"/>
                <a:cs typeface="Arial"/>
              </a:rPr>
              <a:t>attacks </a:t>
            </a:r>
            <a:r>
              <a:rPr sz="2400" spc="-5" dirty="0">
                <a:latin typeface="Arial"/>
                <a:cs typeface="Arial"/>
              </a:rPr>
              <a:t>exist. Designed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operate with</a:t>
            </a:r>
            <a:r>
              <a:rPr sz="2400" spc="10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the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US	Digital  Signature Standard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(DSA);</a:t>
            </a:r>
            <a:endParaRPr sz="2400" dirty="0">
              <a:latin typeface="Arial"/>
              <a:cs typeface="Arial"/>
            </a:endParaRPr>
          </a:p>
          <a:p>
            <a:pPr marL="353695" indent="-341630">
              <a:lnSpc>
                <a:spcPts val="2780"/>
              </a:lnSpc>
              <a:spcBef>
                <a:spcPts val="400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SHA-256, 384, </a:t>
            </a:r>
            <a:r>
              <a:rPr sz="2400" dirty="0">
                <a:latin typeface="Arial"/>
                <a:cs typeface="Arial"/>
              </a:rPr>
              <a:t>512 </a:t>
            </a:r>
            <a:r>
              <a:rPr sz="2400" spc="-5" dirty="0">
                <a:latin typeface="Arial"/>
                <a:cs typeface="Arial"/>
              </a:rPr>
              <a:t>bit digest. Still secure.</a:t>
            </a:r>
            <a:r>
              <a:rPr sz="2400" spc="7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Replacement</a:t>
            </a:r>
            <a:endParaRPr sz="2400" dirty="0">
              <a:latin typeface="Arial"/>
              <a:cs typeface="Arial"/>
            </a:endParaRPr>
          </a:p>
          <a:p>
            <a:pPr marL="353695">
              <a:lnSpc>
                <a:spcPts val="2780"/>
              </a:lnSpc>
            </a:pPr>
            <a:r>
              <a:rPr sz="2400" dirty="0">
                <a:latin typeface="Arial"/>
                <a:cs typeface="Arial"/>
              </a:rPr>
              <a:t>for </a:t>
            </a:r>
            <a:r>
              <a:rPr sz="2400" spc="-10" dirty="0" smtClean="0">
                <a:latin typeface="Arial"/>
                <a:cs typeface="Arial"/>
              </a:rPr>
              <a:t>SHA-1</a:t>
            </a:r>
            <a:r>
              <a:rPr lang="en-US" sz="2400" spc="-10" dirty="0" smtClean="0">
                <a:latin typeface="Arial"/>
                <a:cs typeface="Arial"/>
              </a:rPr>
              <a:t>.</a:t>
            </a:r>
            <a:endParaRPr sz="2400" dirty="0">
              <a:latin typeface="Arial"/>
              <a:cs typeface="Arial"/>
            </a:endParaRPr>
          </a:p>
          <a:p>
            <a:pPr marL="353695" marR="412750" indent="-341630">
              <a:lnSpc>
                <a:spcPct val="93100"/>
              </a:lnSpc>
              <a:spcBef>
                <a:spcPts val="59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spc="-5" dirty="0">
                <a:latin typeface="Arial"/>
                <a:cs typeface="Arial"/>
              </a:rPr>
              <a:t>RIPEMD-160: 160 bit digest. Still </a:t>
            </a:r>
            <a:r>
              <a:rPr sz="2400" dirty="0">
                <a:latin typeface="Arial"/>
                <a:cs typeface="Arial"/>
              </a:rPr>
              <a:t>secure. </a:t>
            </a:r>
            <a:r>
              <a:rPr sz="2400" spc="-5" dirty="0">
                <a:latin typeface="Arial"/>
                <a:cs typeface="Arial"/>
              </a:rPr>
              <a:t>Hash function  frequently used by European cryptographic service  providers.</a:t>
            </a:r>
            <a:endParaRPr sz="2400" dirty="0">
              <a:latin typeface="Arial"/>
              <a:cs typeface="Arial"/>
            </a:endParaRPr>
          </a:p>
          <a:p>
            <a:pPr marL="353695" marR="5080" indent="-341630">
              <a:lnSpc>
                <a:spcPts val="2680"/>
              </a:lnSpc>
              <a:spcBef>
                <a:spcPts val="655"/>
              </a:spcBef>
              <a:buChar char="•"/>
              <a:tabLst>
                <a:tab pos="353695" algn="l"/>
                <a:tab pos="354330" algn="l"/>
              </a:tabLst>
            </a:pPr>
            <a:r>
              <a:rPr sz="2400" dirty="0">
                <a:latin typeface="Arial"/>
                <a:cs typeface="Arial"/>
              </a:rPr>
              <a:t>NIST </a:t>
            </a:r>
            <a:r>
              <a:rPr sz="2400" spc="-5" dirty="0">
                <a:latin typeface="Arial"/>
                <a:cs typeface="Arial"/>
              </a:rPr>
              <a:t>competition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new secure hash algorithm, closed in  2012 with the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winner:</a:t>
            </a:r>
            <a:endParaRPr sz="2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444500" y="272288"/>
            <a:ext cx="6680834" cy="1107996"/>
          </a:xfrm>
        </p:spPr>
        <p:txBody>
          <a:bodyPr/>
          <a:lstStyle/>
          <a:p>
            <a:r>
              <a:rPr lang="en-US" dirty="0" smtClean="0"/>
              <a:t>A very good read about password </a:t>
            </a:r>
            <a:r>
              <a:rPr lang="en-US" dirty="0" err="1" smtClean="0"/>
              <a:t>hasing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42912" y="1585912"/>
            <a:ext cx="8270875" cy="2215991"/>
          </a:xfr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tr-TR" sz="4800" b="1" dirty="0">
                <a:hlinkClick r:id="rId2"/>
              </a:rPr>
              <a:t>https://www.wordfence.com/learn/how-passwords-work-and-cracking-passwords/</a:t>
            </a:r>
            <a:endParaRPr lang="tr-TR" sz="4800" b="1" dirty="0"/>
          </a:p>
        </p:txBody>
      </p:sp>
    </p:spTree>
    <p:extLst>
      <p:ext uri="{BB962C8B-B14F-4D97-AF65-F5344CB8AC3E}">
        <p14:creationId xmlns:p14="http://schemas.microsoft.com/office/powerpoint/2010/main" val="94876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444500" y="272288"/>
            <a:ext cx="6680834" cy="1661993"/>
          </a:xfrm>
        </p:spPr>
        <p:txBody>
          <a:bodyPr/>
          <a:lstStyle/>
          <a:p>
            <a:r>
              <a:rPr lang="en-US" dirty="0"/>
              <a:t>Why MD5 is weaker than higher bits having hashing algorithms?</a:t>
            </a:r>
            <a:br>
              <a:rPr lang="en-US" dirty="0"/>
            </a:br>
            <a:endParaRPr lang="tr-TR" dirty="0"/>
          </a:p>
        </p:txBody>
      </p:sp>
      <p:sp>
        <p:nvSpPr>
          <p:cNvPr id="4" name="Metin Yer Tutucusu 3"/>
          <p:cNvSpPr txBox="1">
            <a:spLocks noGrp="1"/>
          </p:cNvSpPr>
          <p:nvPr>
            <p:ph type="body" idx="1"/>
          </p:nvPr>
        </p:nvSpPr>
        <p:spPr>
          <a:xfrm>
            <a:off x="442912" y="1585912"/>
            <a:ext cx="8270875" cy="412420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It is easier to calculate MD5 hash of an input.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Therefore, you can guess more MD5 passwords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Generating collisions is much easier on MD5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sz="2800" dirty="0">
                <a:hlinkClick r:id="rId2"/>
              </a:rPr>
              <a:t>https://</a:t>
            </a:r>
            <a:r>
              <a:rPr lang="tr-TR" sz="2800" dirty="0" smtClean="0">
                <a:hlinkClick r:id="rId2"/>
              </a:rPr>
              <a:t>crypto.stackexchange.com/questions/1434/are-there-two-known-strings-which-have-the-same-md5-hash-value</a:t>
            </a:r>
            <a:endParaRPr lang="en-US" sz="28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sz="2800" dirty="0">
                <a:hlinkClick r:id="rId3"/>
              </a:rPr>
              <a:t>https://en.wikipedia.org/wiki/Collision_attack</a:t>
            </a:r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14231797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37839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And </a:t>
            </a:r>
            <a:r>
              <a:rPr dirty="0"/>
              <a:t>the winner</a:t>
            </a:r>
            <a:r>
              <a:rPr spc="-95" dirty="0"/>
              <a:t> </a:t>
            </a:r>
            <a:r>
              <a:rPr spc="-5" dirty="0"/>
              <a:t>is?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1558797"/>
            <a:ext cx="8108315" cy="2929890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353695" marR="30480" indent="-341630">
              <a:lnSpc>
                <a:spcPct val="93100"/>
              </a:lnSpc>
              <a:spcBef>
                <a:spcPts val="270"/>
              </a:spcBef>
              <a:buClr>
                <a:srgbClr val="000000"/>
              </a:buClr>
              <a:buChar char="•"/>
              <a:tabLst>
                <a:tab pos="353695" algn="l"/>
                <a:tab pos="354330" algn="l"/>
              </a:tabLst>
            </a:pPr>
            <a:r>
              <a:rPr sz="2000" u="heavy" dirty="0">
                <a:solidFill>
                  <a:srgbClr val="CCCCFF"/>
                </a:solidFill>
                <a:uFill>
                  <a:solidFill>
                    <a:srgbClr val="CCCCFF"/>
                  </a:solidFill>
                </a:uFill>
                <a:latin typeface="Arial"/>
                <a:cs typeface="Arial"/>
                <a:hlinkClick r:id="rId2"/>
              </a:rPr>
              <a:t>NIST announced Keccak as the winner</a:t>
            </a:r>
            <a:r>
              <a:rPr sz="2000" dirty="0">
                <a:solidFill>
                  <a:srgbClr val="CCCCFF"/>
                </a:solidFill>
                <a:latin typeface="Arial"/>
                <a:cs typeface="Arial"/>
                <a:hlinkClick r:id="rId2"/>
              </a:rPr>
              <a:t> </a:t>
            </a:r>
            <a:r>
              <a:rPr sz="2000" dirty="0">
                <a:latin typeface="Arial"/>
                <a:cs typeface="Arial"/>
              </a:rPr>
              <a:t>of the SHA-3 Cryptographic  Hash Algorithm Competition on October 2, 2012, and ended the</a:t>
            </a:r>
            <a:r>
              <a:rPr sz="2000" spc="-20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five-  year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competition.</a:t>
            </a:r>
          </a:p>
          <a:p>
            <a:pPr marL="353695" marR="5080" indent="-341630">
              <a:lnSpc>
                <a:spcPts val="2230"/>
              </a:lnSpc>
              <a:spcBef>
                <a:spcPts val="645"/>
              </a:spcBef>
              <a:buClr>
                <a:srgbClr val="000000"/>
              </a:buClr>
              <a:buChar char="•"/>
              <a:tabLst>
                <a:tab pos="353695" algn="l"/>
                <a:tab pos="354330" algn="l"/>
              </a:tabLst>
            </a:pPr>
            <a:r>
              <a:rPr sz="2000" u="heavy" dirty="0">
                <a:solidFill>
                  <a:srgbClr val="CCCCFF"/>
                </a:solidFill>
                <a:uFill>
                  <a:solidFill>
                    <a:srgbClr val="CCCCFF"/>
                  </a:solidFill>
                </a:uFill>
                <a:latin typeface="Arial"/>
                <a:cs typeface="Arial"/>
                <a:hlinkClick r:id="rId3"/>
              </a:rPr>
              <a:t>Keccak</a:t>
            </a:r>
            <a:r>
              <a:rPr sz="2000" dirty="0">
                <a:solidFill>
                  <a:srgbClr val="CCCCFF"/>
                </a:solidFill>
                <a:latin typeface="Arial"/>
                <a:cs typeface="Arial"/>
                <a:hlinkClick r:id="rId3"/>
              </a:rPr>
              <a:t> </a:t>
            </a:r>
            <a:r>
              <a:rPr sz="2000" dirty="0">
                <a:latin typeface="Arial"/>
                <a:cs typeface="Arial"/>
              </a:rPr>
              <a:t>was designed by a </a:t>
            </a:r>
            <a:r>
              <a:rPr sz="2000" spc="-5" dirty="0">
                <a:latin typeface="Arial"/>
                <a:cs typeface="Arial"/>
              </a:rPr>
              <a:t>team </a:t>
            </a:r>
            <a:r>
              <a:rPr sz="2000" dirty="0">
                <a:latin typeface="Arial"/>
                <a:cs typeface="Arial"/>
              </a:rPr>
              <a:t>of cryptographers from Belgium</a:t>
            </a:r>
            <a:r>
              <a:rPr sz="2000" spc="-1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and  </a:t>
            </a:r>
            <a:r>
              <a:rPr sz="2000" spc="-5" dirty="0">
                <a:latin typeface="Arial"/>
                <a:cs typeface="Arial"/>
              </a:rPr>
              <a:t>Italy, they</a:t>
            </a:r>
            <a:r>
              <a:rPr sz="2000" spc="-3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are:</a:t>
            </a:r>
          </a:p>
          <a:p>
            <a:pPr marL="755015" lvl="1" indent="-285750">
              <a:lnSpc>
                <a:spcPct val="100000"/>
              </a:lnSpc>
              <a:spcBef>
                <a:spcPts val="29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Guido Bertoni (Italy) of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STMicroelectronics,</a:t>
            </a:r>
          </a:p>
          <a:p>
            <a:pPr marL="755015" lvl="1" indent="-285750">
              <a:lnSpc>
                <a:spcPct val="100000"/>
              </a:lnSpc>
              <a:spcBef>
                <a:spcPts val="32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Joan Daemen (Belgium) of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STMicroelectronics,</a:t>
            </a:r>
          </a:p>
          <a:p>
            <a:pPr marL="755015" lvl="1" indent="-285750">
              <a:lnSpc>
                <a:spcPct val="100000"/>
              </a:lnSpc>
              <a:spcBef>
                <a:spcPts val="340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Michaël Peeters (Belgium) of NXP Semiconductors,</a:t>
            </a:r>
            <a:r>
              <a:rPr sz="2000" spc="-1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and</a:t>
            </a:r>
          </a:p>
          <a:p>
            <a:pPr marL="755015" lvl="1" indent="-285750">
              <a:lnSpc>
                <a:spcPct val="100000"/>
              </a:lnSpc>
              <a:spcBef>
                <a:spcPts val="335"/>
              </a:spcBef>
              <a:buChar char="–"/>
              <a:tabLst>
                <a:tab pos="755015" algn="l"/>
                <a:tab pos="755650" algn="l"/>
              </a:tabLst>
            </a:pPr>
            <a:r>
              <a:rPr sz="2000" dirty="0">
                <a:latin typeface="Arial"/>
                <a:cs typeface="Arial"/>
              </a:rPr>
              <a:t>Gilles Van Assche (Belgium) of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STMicroelectronics.</a:t>
            </a:r>
          </a:p>
        </p:txBody>
      </p:sp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743200" y="4507991"/>
            <a:ext cx="3124200" cy="15621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48</a:t>
            </a:fld>
            <a:endParaRPr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2627" y="3389376"/>
            <a:ext cx="8239125" cy="2788920"/>
            <a:chOff x="452627" y="3389376"/>
            <a:chExt cx="8239125" cy="278892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4776" y="3389376"/>
              <a:ext cx="5507736" cy="277672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667499" y="3936492"/>
              <a:ext cx="1962911" cy="19704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59963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Keccak and sponge</a:t>
            </a:r>
            <a:r>
              <a:rPr spc="5" dirty="0"/>
              <a:t> </a:t>
            </a:r>
            <a:r>
              <a:rPr spc="-5" dirty="0"/>
              <a:t>functions</a:t>
            </a: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677411" y="1475232"/>
            <a:ext cx="2657856" cy="176174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10183" y="1388363"/>
            <a:ext cx="2465831" cy="1848612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925056" y="1356360"/>
            <a:ext cx="1286255" cy="1927860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49</a:t>
            </a:fld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25419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Termin</a:t>
            </a:r>
            <a:r>
              <a:rPr dirty="0"/>
              <a:t>o</a:t>
            </a:r>
            <a:r>
              <a:rPr spc="-5" dirty="0"/>
              <a:t>logy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26795" y="3593033"/>
            <a:ext cx="8206740" cy="1720214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354330" marR="5080" indent="-342265">
              <a:lnSpc>
                <a:spcPts val="3140"/>
              </a:lnSpc>
              <a:spcBef>
                <a:spcPts val="385"/>
              </a:spcBef>
              <a:buFont typeface="Arial"/>
              <a:buChar char="•"/>
              <a:tabLst>
                <a:tab pos="353695" algn="l"/>
                <a:tab pos="354965" algn="l"/>
              </a:tabLst>
            </a:pPr>
            <a:r>
              <a:rPr sz="2800" b="1" spc="-5" dirty="0">
                <a:latin typeface="Arial"/>
                <a:cs typeface="Arial"/>
              </a:rPr>
              <a:t>Cryptography </a:t>
            </a:r>
            <a:r>
              <a:rPr sz="2800" spc="-5" dirty="0">
                <a:latin typeface="Arial"/>
                <a:cs typeface="Arial"/>
              </a:rPr>
              <a:t>is the </a:t>
            </a:r>
            <a:r>
              <a:rPr sz="2800" dirty="0">
                <a:latin typeface="Arial"/>
                <a:cs typeface="Arial"/>
              </a:rPr>
              <a:t>science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dirty="0">
                <a:latin typeface="Arial"/>
                <a:cs typeface="Arial"/>
              </a:rPr>
              <a:t>secret </a:t>
            </a:r>
            <a:r>
              <a:rPr sz="2800" spc="-5" dirty="0">
                <a:latin typeface="Arial"/>
                <a:cs typeface="Arial"/>
              </a:rPr>
              <a:t>writing  with the </a:t>
            </a:r>
            <a:r>
              <a:rPr sz="2800" dirty="0">
                <a:latin typeface="Arial"/>
                <a:cs typeface="Arial"/>
              </a:rPr>
              <a:t>goal of </a:t>
            </a:r>
            <a:r>
              <a:rPr sz="2800" spc="-5" dirty="0">
                <a:latin typeface="Arial"/>
                <a:cs typeface="Arial"/>
              </a:rPr>
              <a:t>hiding the meaning of a</a:t>
            </a:r>
            <a:r>
              <a:rPr sz="2800" spc="13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message.</a:t>
            </a:r>
            <a:endParaRPr sz="2800">
              <a:latin typeface="Arial"/>
              <a:cs typeface="Arial"/>
            </a:endParaRPr>
          </a:p>
          <a:p>
            <a:pPr marL="354330" marR="226695" indent="-342265">
              <a:lnSpc>
                <a:spcPts val="3130"/>
              </a:lnSpc>
              <a:spcBef>
                <a:spcPts val="585"/>
              </a:spcBef>
              <a:buFont typeface="Arial"/>
              <a:buChar char="•"/>
              <a:tabLst>
                <a:tab pos="353695" algn="l"/>
                <a:tab pos="354965" algn="l"/>
              </a:tabLst>
            </a:pPr>
            <a:r>
              <a:rPr sz="2800" b="1" spc="-5" dirty="0">
                <a:latin typeface="Arial"/>
                <a:cs typeface="Arial"/>
              </a:rPr>
              <a:t>Cryptanalysis </a:t>
            </a:r>
            <a:r>
              <a:rPr sz="2800" spc="-5" dirty="0">
                <a:latin typeface="Arial"/>
                <a:cs typeface="Arial"/>
              </a:rPr>
              <a:t>is the science and sometimes </a:t>
            </a:r>
            <a:r>
              <a:rPr sz="2800" dirty="0">
                <a:latin typeface="Arial"/>
                <a:cs typeface="Arial"/>
              </a:rPr>
              <a:t>art 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i="1" spc="-5" dirty="0">
                <a:latin typeface="Arial"/>
                <a:cs typeface="Arial"/>
              </a:rPr>
              <a:t>breaking</a:t>
            </a:r>
            <a:r>
              <a:rPr sz="2800" i="1" spc="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cryptosystems.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33166" y="1558289"/>
            <a:ext cx="1903730" cy="494030"/>
          </a:xfrm>
          <a:prstGeom prst="rect">
            <a:avLst/>
          </a:prstGeom>
          <a:solidFill>
            <a:srgbClr val="3333CC"/>
          </a:solidFill>
          <a:ln w="25907">
            <a:solidFill>
              <a:srgbClr val="222294"/>
            </a:solidFill>
          </a:ln>
        </p:spPr>
        <p:txBody>
          <a:bodyPr vert="horz" wrap="square" lIns="0" tIns="5080" rIns="0" bIns="0" rtlCol="0">
            <a:spAutoFit/>
          </a:bodyPr>
          <a:lstStyle/>
          <a:p>
            <a:pPr marL="99060">
              <a:lnSpc>
                <a:spcPct val="100000"/>
              </a:lnSpc>
              <a:spcBef>
                <a:spcPts val="40"/>
              </a:spcBef>
            </a:pPr>
            <a:r>
              <a:rPr sz="2800" spc="-5" dirty="0">
                <a:solidFill>
                  <a:srgbClr val="FFFFFF"/>
                </a:solidFill>
                <a:latin typeface="Arial"/>
                <a:cs typeface="Arial"/>
              </a:rPr>
              <a:t>Cryptology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43633" y="2708910"/>
            <a:ext cx="2346960" cy="494030"/>
          </a:xfrm>
          <a:prstGeom prst="rect">
            <a:avLst/>
          </a:prstGeom>
          <a:solidFill>
            <a:srgbClr val="3333CC"/>
          </a:solidFill>
          <a:ln w="25907">
            <a:solidFill>
              <a:srgbClr val="222294"/>
            </a:solidFill>
          </a:ln>
        </p:spPr>
        <p:txBody>
          <a:bodyPr vert="horz" wrap="square" lIns="0" tIns="5080" rIns="0" bIns="0" rtlCol="0">
            <a:spAutoFit/>
          </a:bodyPr>
          <a:lstStyle/>
          <a:p>
            <a:pPr marL="104139">
              <a:lnSpc>
                <a:spcPct val="100000"/>
              </a:lnSpc>
              <a:spcBef>
                <a:spcPts val="40"/>
              </a:spcBef>
            </a:pPr>
            <a:r>
              <a:rPr sz="2800" dirty="0">
                <a:solidFill>
                  <a:srgbClr val="FFFFFF"/>
                </a:solidFill>
                <a:latin typeface="Arial"/>
                <a:cs typeface="Arial"/>
              </a:rPr>
              <a:t>Cryptography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551426" y="2708910"/>
            <a:ext cx="2345690" cy="494030"/>
          </a:xfrm>
          <a:prstGeom prst="rect">
            <a:avLst/>
          </a:prstGeom>
          <a:solidFill>
            <a:srgbClr val="3333CC"/>
          </a:solidFill>
          <a:ln w="25907">
            <a:solidFill>
              <a:srgbClr val="222294"/>
            </a:solidFill>
          </a:ln>
        </p:spPr>
        <p:txBody>
          <a:bodyPr vert="horz" wrap="square" lIns="0" tIns="5080" rIns="0" bIns="0" rtlCol="0">
            <a:spAutoFit/>
          </a:bodyPr>
          <a:lstStyle/>
          <a:p>
            <a:pPr marL="102870">
              <a:lnSpc>
                <a:spcPct val="100000"/>
              </a:lnSpc>
              <a:spcBef>
                <a:spcPts val="40"/>
              </a:spcBef>
            </a:pPr>
            <a:r>
              <a:rPr sz="2800" dirty="0">
                <a:solidFill>
                  <a:srgbClr val="FFFFFF"/>
                </a:solidFill>
                <a:latin typeface="Arial"/>
                <a:cs typeface="Arial"/>
              </a:rPr>
              <a:t>Cryptanalysis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802635" y="2037588"/>
            <a:ext cx="2937510" cy="686435"/>
            <a:chOff x="2802635" y="2037588"/>
            <a:chExt cx="2937510" cy="686435"/>
          </a:xfrm>
        </p:grpSpPr>
        <p:sp>
          <p:nvSpPr>
            <p:cNvPr id="8" name="object 8"/>
            <p:cNvSpPr/>
            <p:nvPr/>
          </p:nvSpPr>
          <p:spPr>
            <a:xfrm>
              <a:off x="4185665" y="2052066"/>
              <a:ext cx="1539875" cy="657225"/>
            </a:xfrm>
            <a:custGeom>
              <a:avLst/>
              <a:gdLst/>
              <a:ahLst/>
              <a:cxnLst/>
              <a:rect l="l" t="t" r="r" b="b"/>
              <a:pathLst>
                <a:path w="1539875" h="657225">
                  <a:moveTo>
                    <a:pt x="0" y="0"/>
                  </a:moveTo>
                  <a:lnTo>
                    <a:pt x="0" y="328675"/>
                  </a:lnTo>
                  <a:lnTo>
                    <a:pt x="1539875" y="328675"/>
                  </a:lnTo>
                  <a:lnTo>
                    <a:pt x="1539875" y="657225"/>
                  </a:lnTo>
                </a:path>
              </a:pathLst>
            </a:custGeom>
            <a:ln w="289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817113" y="2052066"/>
              <a:ext cx="1368425" cy="657225"/>
            </a:xfrm>
            <a:custGeom>
              <a:avLst/>
              <a:gdLst/>
              <a:ahLst/>
              <a:cxnLst/>
              <a:rect l="l" t="t" r="r" b="b"/>
              <a:pathLst>
                <a:path w="1368425" h="657225">
                  <a:moveTo>
                    <a:pt x="1368425" y="0"/>
                  </a:moveTo>
                  <a:lnTo>
                    <a:pt x="1368425" y="328549"/>
                  </a:lnTo>
                  <a:lnTo>
                    <a:pt x="0" y="328549"/>
                  </a:lnTo>
                  <a:lnTo>
                    <a:pt x="0" y="657225"/>
                  </a:lnTo>
                </a:path>
              </a:pathLst>
            </a:custGeom>
            <a:ln w="289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5</a:t>
            </a:fld>
            <a:endParaRPr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48710" y="527430"/>
            <a:ext cx="28467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End </a:t>
            </a:r>
            <a:r>
              <a:rPr dirty="0"/>
              <a:t>of</a:t>
            </a:r>
            <a:r>
              <a:rPr spc="-50" dirty="0"/>
              <a:t> </a:t>
            </a:r>
            <a:r>
              <a:rPr spc="-5" dirty="0"/>
              <a:t>lecture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dt" sz="half" idx="6"/>
          </p:nvPr>
        </p:nvSpPr>
        <p:spPr>
          <a:xfrm>
            <a:off x="152400" y="6502373"/>
            <a:ext cx="7620000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spc="-5" dirty="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4294967295"/>
          </p:nvPr>
        </p:nvSpPr>
        <p:spPr>
          <a:xfrm>
            <a:off x="3803141" y="6277584"/>
            <a:ext cx="1614170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8259826" y="6277584"/>
            <a:ext cx="37338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latin typeface="Arial"/>
                <a:cs typeface="Arial"/>
              </a:rPr>
              <a:t>50</a:t>
            </a:fld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68078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Model </a:t>
            </a:r>
            <a:r>
              <a:rPr dirty="0"/>
              <a:t>of symmetric</a:t>
            </a:r>
            <a:r>
              <a:rPr spc="-80" dirty="0"/>
              <a:t> </a:t>
            </a:r>
            <a:r>
              <a:rPr dirty="0"/>
              <a:t>cryptosystem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4800" y="1600200"/>
            <a:ext cx="8662105" cy="4231238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2871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Caesar</a:t>
            </a:r>
            <a:r>
              <a:rPr spc="-105" dirty="0"/>
              <a:t> </a:t>
            </a:r>
            <a:r>
              <a:rPr dirty="0"/>
              <a:t>cipher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00" y="1518183"/>
            <a:ext cx="6488430" cy="1410335"/>
          </a:xfrm>
          <a:prstGeom prst="rect">
            <a:avLst/>
          </a:prstGeom>
        </p:spPr>
        <p:txBody>
          <a:bodyPr vert="horz" wrap="square" lIns="0" tIns="419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30"/>
              </a:spcBef>
            </a:pPr>
            <a:r>
              <a:rPr sz="2800" b="1" spc="-5" dirty="0">
                <a:solidFill>
                  <a:srgbClr val="3333CC"/>
                </a:solidFill>
                <a:latin typeface="Arial"/>
                <a:cs typeface="Arial"/>
              </a:rPr>
              <a:t>Example: Caesar</a:t>
            </a:r>
            <a:r>
              <a:rPr sz="2800" b="1" spc="3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3333CC"/>
                </a:solidFill>
                <a:latin typeface="Arial"/>
                <a:cs typeface="Arial"/>
              </a:rPr>
              <a:t>cipher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29"/>
              </a:spcBef>
            </a:pPr>
            <a:r>
              <a:rPr sz="2800" b="1" spc="-5" dirty="0">
                <a:latin typeface="Calibri"/>
                <a:cs typeface="Calibri"/>
              </a:rPr>
              <a:t>P </a:t>
            </a:r>
            <a:r>
              <a:rPr sz="2800" b="1" spc="-5" dirty="0">
                <a:latin typeface="Arial"/>
                <a:cs typeface="Arial"/>
              </a:rPr>
              <a:t>=</a:t>
            </a:r>
            <a:r>
              <a:rPr sz="2800" b="1" spc="19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{</a:t>
            </a:r>
            <a:r>
              <a:rPr sz="2800" spc="-10" dirty="0">
                <a:latin typeface="Courier New"/>
                <a:cs typeface="Courier New"/>
              </a:rPr>
              <a:t>abcdefghijklmnopqrstuvwxyz}</a:t>
            </a:r>
            <a:endParaRPr sz="2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sz="2800" b="1" spc="-5" dirty="0">
                <a:latin typeface="Calibri"/>
                <a:cs typeface="Calibri"/>
              </a:rPr>
              <a:t>C </a:t>
            </a:r>
            <a:r>
              <a:rPr sz="2800" b="1" spc="-5" dirty="0">
                <a:latin typeface="Arial"/>
                <a:cs typeface="Arial"/>
              </a:rPr>
              <a:t>=</a:t>
            </a:r>
            <a:r>
              <a:rPr sz="2800" b="1" spc="20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{</a:t>
            </a:r>
            <a:r>
              <a:rPr sz="2800" spc="-10" dirty="0">
                <a:latin typeface="Courier New"/>
                <a:cs typeface="Courier New"/>
              </a:rPr>
              <a:t>DEFGHIJKLMNOPQRSTUVWXYZABC}</a:t>
            </a:r>
            <a:endParaRPr sz="2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44500" y="3428822"/>
            <a:ext cx="16262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-5" dirty="0">
                <a:solidFill>
                  <a:srgbClr val="3333CC"/>
                </a:solidFill>
                <a:latin typeface="Arial"/>
                <a:cs typeface="Arial"/>
              </a:rPr>
              <a:t>Plaintext: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736850" y="3479114"/>
            <a:ext cx="550354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Courier New"/>
                <a:cs typeface="Courier New"/>
              </a:rPr>
              <a:t>kryptologi er et spennende</a:t>
            </a:r>
            <a:r>
              <a:rPr sz="2400" spc="-110" dirty="0">
                <a:latin typeface="Courier New"/>
                <a:cs typeface="Courier New"/>
              </a:rPr>
              <a:t> </a:t>
            </a:r>
            <a:r>
              <a:rPr sz="2400" spc="-5" dirty="0">
                <a:latin typeface="Courier New"/>
                <a:cs typeface="Courier New"/>
              </a:rPr>
              <a:t>fag</a:t>
            </a:r>
            <a:endParaRPr sz="24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44500" y="3841775"/>
            <a:ext cx="8215630" cy="1792605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65"/>
              </a:spcBef>
              <a:tabLst>
                <a:tab pos="2260600" algn="l"/>
              </a:tabLst>
            </a:pPr>
            <a:r>
              <a:rPr sz="2800" b="1" spc="-5" dirty="0">
                <a:solidFill>
                  <a:srgbClr val="3333CC"/>
                </a:solidFill>
                <a:latin typeface="Arial"/>
                <a:cs typeface="Arial"/>
              </a:rPr>
              <a:t>Chiphertext:	</a:t>
            </a:r>
            <a:r>
              <a:rPr sz="2400" spc="-10" dirty="0">
                <a:latin typeface="Courier New"/>
                <a:cs typeface="Courier New"/>
              </a:rPr>
              <a:t>NUBSWRORJL </a:t>
            </a:r>
            <a:r>
              <a:rPr sz="2400" spc="-5" dirty="0">
                <a:latin typeface="Courier New"/>
                <a:cs typeface="Courier New"/>
              </a:rPr>
              <a:t>HU </a:t>
            </a:r>
            <a:r>
              <a:rPr sz="2400" spc="-10" dirty="0">
                <a:latin typeface="Courier New"/>
                <a:cs typeface="Courier New"/>
              </a:rPr>
              <a:t>HT VSHQQHQGH</a:t>
            </a:r>
            <a:r>
              <a:rPr sz="2400" spc="-20" dirty="0">
                <a:latin typeface="Courier New"/>
                <a:cs typeface="Courier New"/>
              </a:rPr>
              <a:t> </a:t>
            </a:r>
            <a:r>
              <a:rPr sz="2400" spc="-5" dirty="0">
                <a:latin typeface="Courier New"/>
                <a:cs typeface="Courier New"/>
              </a:rPr>
              <a:t>IDJ</a:t>
            </a:r>
            <a:endParaRPr sz="2400">
              <a:latin typeface="Courier New"/>
              <a:cs typeface="Courier New"/>
            </a:endParaRPr>
          </a:p>
          <a:p>
            <a:pPr marL="12700" marR="5080">
              <a:lnSpc>
                <a:spcPct val="93100"/>
              </a:lnSpc>
              <a:spcBef>
                <a:spcPts val="700"/>
              </a:spcBef>
            </a:pPr>
            <a:r>
              <a:rPr sz="2800" spc="-5" dirty="0">
                <a:latin typeface="Arial"/>
                <a:cs typeface="Arial"/>
              </a:rPr>
              <a:t>Note: </a:t>
            </a:r>
            <a:r>
              <a:rPr sz="2800" dirty="0">
                <a:latin typeface="Arial"/>
                <a:cs typeface="Arial"/>
              </a:rPr>
              <a:t>Caesar chipher in this </a:t>
            </a:r>
            <a:r>
              <a:rPr sz="2800" spc="-5" dirty="0">
                <a:latin typeface="Arial"/>
                <a:cs typeface="Arial"/>
              </a:rPr>
              <a:t>form does </a:t>
            </a:r>
            <a:r>
              <a:rPr sz="2800" dirty="0">
                <a:latin typeface="Arial"/>
                <a:cs typeface="Arial"/>
              </a:rPr>
              <a:t>not include </a:t>
            </a:r>
            <a:r>
              <a:rPr sz="2800" spc="-5" dirty="0">
                <a:latin typeface="Arial"/>
                <a:cs typeface="Arial"/>
              </a:rPr>
              <a:t>a  variable </a:t>
            </a:r>
            <a:r>
              <a:rPr sz="2800" dirty="0">
                <a:latin typeface="Arial"/>
                <a:cs typeface="Arial"/>
              </a:rPr>
              <a:t>key, </a:t>
            </a:r>
            <a:r>
              <a:rPr sz="2800" spc="-5" dirty="0">
                <a:latin typeface="Arial"/>
                <a:cs typeface="Arial"/>
              </a:rPr>
              <a:t>but is an </a:t>
            </a:r>
            <a:r>
              <a:rPr sz="2800" dirty="0">
                <a:latin typeface="Arial"/>
                <a:cs typeface="Arial"/>
              </a:rPr>
              <a:t>instance </a:t>
            </a:r>
            <a:r>
              <a:rPr sz="2800" spc="-5" dirty="0">
                <a:latin typeface="Arial"/>
                <a:cs typeface="Arial"/>
              </a:rPr>
              <a:t>of a </a:t>
            </a:r>
            <a:r>
              <a:rPr sz="2800" dirty="0">
                <a:latin typeface="Arial"/>
                <a:cs typeface="Arial"/>
              </a:rPr>
              <a:t>“shift-cipher”  </a:t>
            </a:r>
            <a:r>
              <a:rPr sz="2800" spc="-5" dirty="0">
                <a:latin typeface="Arial"/>
                <a:cs typeface="Arial"/>
              </a:rPr>
              <a:t>using </a:t>
            </a:r>
            <a:r>
              <a:rPr sz="2800" dirty="0">
                <a:latin typeface="Arial"/>
                <a:cs typeface="Arial"/>
              </a:rPr>
              <a:t>key </a:t>
            </a:r>
            <a:r>
              <a:rPr sz="2800" i="1" spc="-5" dirty="0">
                <a:latin typeface="Arial"/>
                <a:cs typeface="Arial"/>
              </a:rPr>
              <a:t>K </a:t>
            </a:r>
            <a:r>
              <a:rPr sz="2800" spc="-5" dirty="0">
                <a:latin typeface="Arial"/>
                <a:cs typeface="Arial"/>
              </a:rPr>
              <a:t>=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3.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88707" y="219456"/>
            <a:ext cx="1269492" cy="230276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309104" y="5233415"/>
            <a:ext cx="984503" cy="976884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7</a:t>
            </a:fld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72148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Numerical encoding of the</a:t>
            </a:r>
            <a:r>
              <a:rPr spc="-140" dirty="0"/>
              <a:t> </a:t>
            </a:r>
            <a:r>
              <a:rPr dirty="0"/>
              <a:t>alphabet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9100" y="4387977"/>
            <a:ext cx="8065770" cy="1235710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38100" marR="30480">
              <a:lnSpc>
                <a:spcPct val="91800"/>
              </a:lnSpc>
              <a:spcBef>
                <a:spcPts val="370"/>
              </a:spcBef>
            </a:pPr>
            <a:r>
              <a:rPr sz="2800" spc="-5" dirty="0">
                <a:latin typeface="Arial"/>
                <a:cs typeface="Arial"/>
              </a:rPr>
              <a:t>Using </a:t>
            </a:r>
            <a:r>
              <a:rPr sz="2800" dirty="0">
                <a:latin typeface="Arial"/>
                <a:cs typeface="Arial"/>
              </a:rPr>
              <a:t>this </a:t>
            </a:r>
            <a:r>
              <a:rPr sz="2800" spc="-5" dirty="0">
                <a:latin typeface="Arial"/>
                <a:cs typeface="Arial"/>
              </a:rPr>
              <a:t>encoding many </a:t>
            </a:r>
            <a:r>
              <a:rPr sz="2800" dirty="0">
                <a:latin typeface="Arial"/>
                <a:cs typeface="Arial"/>
              </a:rPr>
              <a:t>classical </a:t>
            </a:r>
            <a:r>
              <a:rPr sz="2800" spc="-5" dirty="0">
                <a:latin typeface="Arial"/>
                <a:cs typeface="Arial"/>
              </a:rPr>
              <a:t>crypto systems  </a:t>
            </a:r>
            <a:r>
              <a:rPr sz="2800" dirty="0">
                <a:latin typeface="Arial"/>
                <a:cs typeface="Arial"/>
              </a:rPr>
              <a:t>can be expressed </a:t>
            </a:r>
            <a:r>
              <a:rPr sz="2800" spc="-5" dirty="0">
                <a:latin typeface="Arial"/>
                <a:cs typeface="Arial"/>
              </a:rPr>
              <a:t>as </a:t>
            </a:r>
            <a:r>
              <a:rPr sz="2800" dirty="0">
                <a:latin typeface="Arial"/>
                <a:cs typeface="Arial"/>
              </a:rPr>
              <a:t>algebraic functions over </a:t>
            </a:r>
            <a:r>
              <a:rPr sz="2800" spc="5" dirty="0">
                <a:latin typeface="Calibri"/>
                <a:cs typeface="Calibri"/>
              </a:rPr>
              <a:t>Z</a:t>
            </a:r>
            <a:r>
              <a:rPr sz="2775" spc="7" baseline="-25525" dirty="0">
                <a:latin typeface="Arial"/>
                <a:cs typeface="Arial"/>
              </a:rPr>
              <a:t>26  </a:t>
            </a:r>
            <a:r>
              <a:rPr sz="2800" spc="-5" dirty="0">
                <a:latin typeface="Arial"/>
                <a:cs typeface="Arial"/>
              </a:rPr>
              <a:t>(English </a:t>
            </a:r>
            <a:r>
              <a:rPr sz="2800" dirty="0">
                <a:latin typeface="Arial"/>
                <a:cs typeface="Arial"/>
              </a:rPr>
              <a:t>alphabet) </a:t>
            </a:r>
            <a:r>
              <a:rPr sz="2800" spc="-5" dirty="0">
                <a:latin typeface="Arial"/>
                <a:cs typeface="Arial"/>
              </a:rPr>
              <a:t>or </a:t>
            </a:r>
            <a:r>
              <a:rPr sz="2800" spc="5" dirty="0">
                <a:latin typeface="Calibri"/>
                <a:cs typeface="Calibri"/>
              </a:rPr>
              <a:t>Z</a:t>
            </a:r>
            <a:r>
              <a:rPr sz="2775" spc="7" baseline="-25525" dirty="0">
                <a:latin typeface="Arial"/>
                <a:cs typeface="Arial"/>
              </a:rPr>
              <a:t>29 </a:t>
            </a:r>
            <a:r>
              <a:rPr sz="2800" spc="-5" dirty="0">
                <a:latin typeface="Arial"/>
                <a:cs typeface="Arial"/>
              </a:rPr>
              <a:t>(Norwegian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alphabet)</a:t>
            </a:r>
            <a:endParaRPr sz="2800">
              <a:latin typeface="Arial"/>
              <a:cs typeface="Arial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990600" y="1701800"/>
          <a:ext cx="6752585" cy="965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9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22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62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02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02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02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489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21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4894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4957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5148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5148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488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a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b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c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d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e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f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g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h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i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j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k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l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m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n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o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0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1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2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3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4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5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6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7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8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9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10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-70" dirty="0">
                          <a:latin typeface="Times New Roman"/>
                          <a:cs typeface="Times New Roman"/>
                        </a:rPr>
                        <a:t>11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12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13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14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object 5"/>
          <p:cNvSpPr/>
          <p:nvPr/>
        </p:nvSpPr>
        <p:spPr>
          <a:xfrm>
            <a:off x="914400" y="3638550"/>
            <a:ext cx="7391400" cy="0"/>
          </a:xfrm>
          <a:custGeom>
            <a:avLst/>
            <a:gdLst/>
            <a:ahLst/>
            <a:cxnLst/>
            <a:rect l="l" t="t" r="r" b="b"/>
            <a:pathLst>
              <a:path w="7391400">
                <a:moveTo>
                  <a:pt x="0" y="0"/>
                </a:moveTo>
                <a:lnTo>
                  <a:pt x="7391400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914400" y="3111500"/>
          <a:ext cx="6891646" cy="1003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4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16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19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33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33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149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27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9339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9148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5270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p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q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r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s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t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u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v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w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x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y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z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æ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ø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/>
                          <a:cs typeface="Times New Roman"/>
                        </a:rPr>
                        <a:t>å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14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16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17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18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19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20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21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22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23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24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25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26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27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spc="5" dirty="0">
                          <a:latin typeface="Times New Roman"/>
                          <a:cs typeface="Times New Roman"/>
                        </a:rPr>
                        <a:t>28</a:t>
                      </a: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527430"/>
            <a:ext cx="2312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Shift</a:t>
            </a:r>
            <a:r>
              <a:rPr spc="-70" dirty="0"/>
              <a:t> </a:t>
            </a:r>
            <a:r>
              <a:rPr spc="-5" dirty="0"/>
              <a:t>cipher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8229600" y="6495592"/>
            <a:ext cx="274954" cy="2247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19100" y="1483131"/>
            <a:ext cx="7729855" cy="42284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7680" marR="1094105" indent="-350520">
              <a:lnSpc>
                <a:spcPct val="120100"/>
              </a:lnSpc>
              <a:spcBef>
                <a:spcPts val="100"/>
              </a:spcBef>
              <a:tabLst>
                <a:tab pos="1997710" algn="l"/>
                <a:tab pos="2658110" algn="l"/>
              </a:tabLst>
            </a:pPr>
            <a:r>
              <a:rPr sz="2800" spc="-5" dirty="0">
                <a:latin typeface="Arial"/>
                <a:cs typeface="Arial"/>
              </a:rPr>
              <a:t>Let </a:t>
            </a:r>
            <a:r>
              <a:rPr sz="2800" b="1" spc="-5" dirty="0">
                <a:latin typeface="Calibri"/>
                <a:cs typeface="Calibri"/>
              </a:rPr>
              <a:t>P </a:t>
            </a:r>
            <a:r>
              <a:rPr sz="2800" b="1" spc="-5" dirty="0">
                <a:latin typeface="Arial"/>
                <a:cs typeface="Arial"/>
              </a:rPr>
              <a:t>=</a:t>
            </a:r>
            <a:r>
              <a:rPr sz="2800" b="1" spc="165" dirty="0">
                <a:latin typeface="Arial"/>
                <a:cs typeface="Arial"/>
              </a:rPr>
              <a:t> </a:t>
            </a:r>
            <a:r>
              <a:rPr sz="2800" b="1" spc="-5" dirty="0">
                <a:latin typeface="Calibri"/>
                <a:cs typeface="Calibri"/>
              </a:rPr>
              <a:t>C</a:t>
            </a:r>
            <a:r>
              <a:rPr sz="2800" b="1" spc="15" dirty="0">
                <a:latin typeface="Calibri"/>
                <a:cs typeface="Calibri"/>
              </a:rPr>
              <a:t> </a:t>
            </a:r>
            <a:r>
              <a:rPr sz="2800" b="1" spc="-5" dirty="0">
                <a:latin typeface="Arial"/>
                <a:cs typeface="Arial"/>
              </a:rPr>
              <a:t>=	</a:t>
            </a:r>
            <a:r>
              <a:rPr sz="2800" spc="5" dirty="0">
                <a:latin typeface="Calibri"/>
                <a:cs typeface="Calibri"/>
              </a:rPr>
              <a:t>Z</a:t>
            </a:r>
            <a:r>
              <a:rPr sz="2775" spc="7" baseline="-25525" dirty="0">
                <a:latin typeface="Arial"/>
                <a:cs typeface="Arial"/>
              </a:rPr>
              <a:t>26.	</a:t>
            </a:r>
            <a:r>
              <a:rPr sz="2800" spc="-5" dirty="0">
                <a:latin typeface="Arial"/>
                <a:cs typeface="Arial"/>
              </a:rPr>
              <a:t>For 0 </a:t>
            </a:r>
            <a:r>
              <a:rPr sz="2800" spc="-5" dirty="0">
                <a:latin typeface="Symbol"/>
                <a:cs typeface="Symbol"/>
              </a:rPr>
              <a:t>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i="1" spc="-5" dirty="0">
                <a:latin typeface="Arial"/>
                <a:cs typeface="Arial"/>
              </a:rPr>
              <a:t>K </a:t>
            </a:r>
            <a:r>
              <a:rPr sz="2800" spc="-5" dirty="0">
                <a:latin typeface="Symbol"/>
                <a:cs typeface="Symbol"/>
              </a:rPr>
              <a:t>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Arial"/>
                <a:cs typeface="Arial"/>
              </a:rPr>
              <a:t>25, we define  E(</a:t>
            </a:r>
            <a:r>
              <a:rPr sz="2800" i="1" spc="-5" dirty="0">
                <a:latin typeface="Arial"/>
                <a:cs typeface="Arial"/>
              </a:rPr>
              <a:t>x</a:t>
            </a:r>
            <a:r>
              <a:rPr sz="2800" spc="-5" dirty="0">
                <a:latin typeface="Arial"/>
                <a:cs typeface="Arial"/>
              </a:rPr>
              <a:t>, </a:t>
            </a:r>
            <a:r>
              <a:rPr sz="2800" i="1" spc="-5" dirty="0">
                <a:latin typeface="Arial"/>
                <a:cs typeface="Arial"/>
              </a:rPr>
              <a:t>K</a:t>
            </a:r>
            <a:r>
              <a:rPr sz="2800" spc="-5" dirty="0">
                <a:latin typeface="Arial"/>
                <a:cs typeface="Arial"/>
              </a:rPr>
              <a:t>) = </a:t>
            </a:r>
            <a:r>
              <a:rPr sz="2800" i="1" spc="-5" dirty="0">
                <a:latin typeface="Arial"/>
                <a:cs typeface="Arial"/>
              </a:rPr>
              <a:t>x </a:t>
            </a:r>
            <a:r>
              <a:rPr sz="2800" spc="-5" dirty="0">
                <a:latin typeface="Arial"/>
                <a:cs typeface="Arial"/>
              </a:rPr>
              <a:t>+ </a:t>
            </a:r>
            <a:r>
              <a:rPr sz="2800" i="1" spc="-5" dirty="0">
                <a:latin typeface="Arial"/>
                <a:cs typeface="Arial"/>
              </a:rPr>
              <a:t>K </a:t>
            </a:r>
            <a:r>
              <a:rPr sz="2800" spc="-5" dirty="0">
                <a:latin typeface="Arial"/>
                <a:cs typeface="Arial"/>
              </a:rPr>
              <a:t>(mod</a:t>
            </a:r>
            <a:r>
              <a:rPr sz="2800" spc="1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26)</a:t>
            </a:r>
            <a:endParaRPr sz="2800">
              <a:latin typeface="Arial"/>
              <a:cs typeface="Arial"/>
            </a:endParaRPr>
          </a:p>
          <a:p>
            <a:pPr marL="136525">
              <a:lnSpc>
                <a:spcPct val="100000"/>
              </a:lnSpc>
              <a:spcBef>
                <a:spcPts val="600"/>
              </a:spcBef>
            </a:pPr>
            <a:r>
              <a:rPr sz="2800" dirty="0">
                <a:latin typeface="Arial"/>
                <a:cs typeface="Arial"/>
              </a:rPr>
              <a:t>and</a:t>
            </a:r>
            <a:endParaRPr sz="2800">
              <a:latin typeface="Arial"/>
              <a:cs typeface="Arial"/>
            </a:endParaRPr>
          </a:p>
          <a:p>
            <a:pPr marL="487680">
              <a:lnSpc>
                <a:spcPct val="100000"/>
              </a:lnSpc>
              <a:spcBef>
                <a:spcPts val="600"/>
              </a:spcBef>
            </a:pPr>
            <a:r>
              <a:rPr sz="2800" spc="-5" dirty="0">
                <a:latin typeface="Arial"/>
                <a:cs typeface="Arial"/>
              </a:rPr>
              <a:t>D(</a:t>
            </a:r>
            <a:r>
              <a:rPr sz="2800" i="1" spc="-5" dirty="0">
                <a:latin typeface="Arial"/>
                <a:cs typeface="Arial"/>
              </a:rPr>
              <a:t>y, K</a:t>
            </a:r>
            <a:r>
              <a:rPr sz="2800" spc="-5" dirty="0">
                <a:latin typeface="Arial"/>
                <a:cs typeface="Arial"/>
              </a:rPr>
              <a:t>) = </a:t>
            </a:r>
            <a:r>
              <a:rPr sz="2800" i="1" spc="-5" dirty="0">
                <a:latin typeface="Arial"/>
                <a:cs typeface="Arial"/>
              </a:rPr>
              <a:t>y </a:t>
            </a:r>
            <a:r>
              <a:rPr sz="2800" spc="-5" dirty="0">
                <a:latin typeface="Arial"/>
                <a:cs typeface="Arial"/>
              </a:rPr>
              <a:t>- </a:t>
            </a:r>
            <a:r>
              <a:rPr sz="2800" i="1" spc="-5" dirty="0">
                <a:latin typeface="Arial"/>
                <a:cs typeface="Arial"/>
              </a:rPr>
              <a:t>K </a:t>
            </a:r>
            <a:r>
              <a:rPr sz="2800" spc="-5" dirty="0">
                <a:latin typeface="Arial"/>
                <a:cs typeface="Arial"/>
              </a:rPr>
              <a:t>(mod</a:t>
            </a:r>
            <a:r>
              <a:rPr sz="2800" spc="2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26)</a:t>
            </a:r>
            <a:endParaRPr sz="2800">
              <a:latin typeface="Arial"/>
              <a:cs typeface="Arial"/>
            </a:endParaRPr>
          </a:p>
          <a:p>
            <a:pPr marL="136525">
              <a:lnSpc>
                <a:spcPct val="100000"/>
              </a:lnSpc>
              <a:spcBef>
                <a:spcPts val="530"/>
              </a:spcBef>
              <a:tabLst>
                <a:tab pos="1005840" algn="l"/>
              </a:tabLst>
            </a:pPr>
            <a:r>
              <a:rPr sz="2800" dirty="0">
                <a:latin typeface="Arial"/>
                <a:cs typeface="Arial"/>
              </a:rPr>
              <a:t>(</a:t>
            </a:r>
            <a:r>
              <a:rPr sz="2800" i="1" dirty="0">
                <a:latin typeface="Arial"/>
                <a:cs typeface="Arial"/>
              </a:rPr>
              <a:t>x</a:t>
            </a:r>
            <a:r>
              <a:rPr sz="2800" dirty="0">
                <a:latin typeface="Arial"/>
                <a:cs typeface="Arial"/>
              </a:rPr>
              <a:t>,</a:t>
            </a:r>
            <a:r>
              <a:rPr sz="2800" spc="-5" dirty="0">
                <a:latin typeface="Arial"/>
                <a:cs typeface="Arial"/>
              </a:rPr>
              <a:t> </a:t>
            </a:r>
            <a:r>
              <a:rPr sz="2800" i="1" spc="-5" dirty="0">
                <a:latin typeface="Arial"/>
                <a:cs typeface="Arial"/>
              </a:rPr>
              <a:t>y	</a:t>
            </a:r>
            <a:r>
              <a:rPr sz="2800" spc="-5" dirty="0">
                <a:latin typeface="Symbol"/>
                <a:cs typeface="Symbol"/>
              </a:rPr>
              <a:t>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Calibri"/>
                <a:cs typeface="Calibri"/>
              </a:rPr>
              <a:t>Z</a:t>
            </a:r>
            <a:r>
              <a:rPr sz="2800" spc="135" dirty="0">
                <a:latin typeface="Calibri"/>
                <a:cs typeface="Calibri"/>
              </a:rPr>
              <a:t> </a:t>
            </a:r>
            <a:r>
              <a:rPr sz="2775" spc="7" baseline="-25525" dirty="0">
                <a:latin typeface="Arial"/>
                <a:cs typeface="Arial"/>
              </a:rPr>
              <a:t>26</a:t>
            </a:r>
            <a:r>
              <a:rPr sz="2800" spc="5" dirty="0">
                <a:latin typeface="Arial"/>
                <a:cs typeface="Arial"/>
              </a:rPr>
              <a:t>)</a:t>
            </a:r>
            <a:endParaRPr sz="2800">
              <a:latin typeface="Arial"/>
              <a:cs typeface="Arial"/>
            </a:endParaRPr>
          </a:p>
          <a:p>
            <a:pPr marL="38100" marR="666115">
              <a:lnSpc>
                <a:spcPct val="111100"/>
              </a:lnSpc>
              <a:spcBef>
                <a:spcPts val="60"/>
              </a:spcBef>
            </a:pP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Question: </a:t>
            </a:r>
            <a:r>
              <a:rPr sz="2800" spc="-5" dirty="0">
                <a:latin typeface="Arial"/>
                <a:cs typeface="Arial"/>
              </a:rPr>
              <a:t>What is the size of the key space?  </a:t>
            </a:r>
            <a:r>
              <a:rPr sz="2800" spc="-5" dirty="0">
                <a:solidFill>
                  <a:srgbClr val="3333CC"/>
                </a:solidFill>
                <a:latin typeface="Arial"/>
                <a:cs typeface="Arial"/>
              </a:rPr>
              <a:t>Puzzle: </a:t>
            </a:r>
            <a:r>
              <a:rPr sz="2800" spc="-5" dirty="0">
                <a:latin typeface="Arial"/>
                <a:cs typeface="Arial"/>
              </a:rPr>
              <a:t>ct =</a:t>
            </a:r>
            <a:endParaRPr sz="28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450"/>
              </a:spcBef>
            </a:pPr>
            <a:r>
              <a:rPr sz="2000" dirty="0">
                <a:latin typeface="Arial"/>
                <a:cs typeface="Arial"/>
              </a:rPr>
              <a:t>LAHYCXPAJYQHRBWNNMNMOXABNLDANLXVVDWRLJCRXWB</a:t>
            </a:r>
            <a:endParaRPr sz="20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434"/>
              </a:spcBef>
            </a:pPr>
            <a:r>
              <a:rPr sz="2000" dirty="0">
                <a:latin typeface="Arial"/>
                <a:cs typeface="Arial"/>
              </a:rPr>
              <a:t>Find </a:t>
            </a:r>
            <a:r>
              <a:rPr sz="2000" spc="-5" dirty="0">
                <a:latin typeface="Arial"/>
                <a:cs typeface="Arial"/>
              </a:rPr>
              <a:t>the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plaintext!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CC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</TotalTime>
  <Words>2284</Words>
  <Application>Microsoft Office PowerPoint</Application>
  <PresentationFormat>Ekran Gösterisi (4:3)</PresentationFormat>
  <Paragraphs>703</Paragraphs>
  <Slides>50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50</vt:i4>
      </vt:variant>
    </vt:vector>
  </HeadingPairs>
  <TitlesOfParts>
    <vt:vector size="60" baseType="lpstr">
      <vt:lpstr>Symbol</vt:lpstr>
      <vt:lpstr>Sitka Small</vt:lpstr>
      <vt:lpstr>Arial Rounded MT Bold</vt:lpstr>
      <vt:lpstr>Arial</vt:lpstr>
      <vt:lpstr>Calibri</vt:lpstr>
      <vt:lpstr>Berlin Sans FB</vt:lpstr>
      <vt:lpstr>Courier New</vt:lpstr>
      <vt:lpstr>Times New Roman</vt:lpstr>
      <vt:lpstr>Cambria Math</vt:lpstr>
      <vt:lpstr>Office Theme</vt:lpstr>
      <vt:lpstr>PowerPoint Sunusu</vt:lpstr>
      <vt:lpstr>Outline</vt:lpstr>
      <vt:lpstr>The security pyramid</vt:lpstr>
      <vt:lpstr>What is cryptology?</vt:lpstr>
      <vt:lpstr>Terminology</vt:lpstr>
      <vt:lpstr>Model of symmetric cryptosystem</vt:lpstr>
      <vt:lpstr>Caesar cipher</vt:lpstr>
      <vt:lpstr>Numerical encoding of the alphabet</vt:lpstr>
      <vt:lpstr>Shift cipher</vt:lpstr>
      <vt:lpstr>Exhaustive search</vt:lpstr>
      <vt:lpstr>Substitution cipher - example</vt:lpstr>
      <vt:lpstr>Lessons learned</vt:lpstr>
      <vt:lpstr>Enigma</vt:lpstr>
      <vt:lpstr>Enigma key list</vt:lpstr>
      <vt:lpstr>Practical complexity for attacking  Enigma</vt:lpstr>
      <vt:lpstr>Attacking ENIGMA</vt:lpstr>
      <vt:lpstr>Cryptanalysis: Attacking Cryptosystems</vt:lpstr>
      <vt:lpstr>Brute-Force Attack (or Exhaustive Key  Search)</vt:lpstr>
      <vt:lpstr>Attack models:</vt:lpstr>
      <vt:lpstr>Does secure ciphers exist?</vt:lpstr>
      <vt:lpstr>ETCRRM</vt:lpstr>
      <vt:lpstr>White House Crypto Room 1960s</vt:lpstr>
      <vt:lpstr>Producing key tape for the one-time pad</vt:lpstr>
      <vt:lpstr>Symmetric encryption</vt:lpstr>
      <vt:lpstr>Stream Cipher vs. Block Cipher</vt:lpstr>
      <vt:lpstr>Symmetric stream cipher</vt:lpstr>
      <vt:lpstr>LFSR</vt:lpstr>
      <vt:lpstr>Symmetric block cipher</vt:lpstr>
      <vt:lpstr>Itrerated block cipher design</vt:lpstr>
      <vt:lpstr>Substitution-Permutation network  (SPN):</vt:lpstr>
      <vt:lpstr>Data Encryption Standard</vt:lpstr>
      <vt:lpstr>DES architecture</vt:lpstr>
      <vt:lpstr>EFF DES-cracker</vt:lpstr>
      <vt:lpstr>DES Status</vt:lpstr>
      <vt:lpstr>Advanced Encryption Standard</vt:lpstr>
      <vt:lpstr>Rijndael round function</vt:lpstr>
      <vt:lpstr>Rijndael encryption</vt:lpstr>
      <vt:lpstr>Block Ciphers: Modes of Operation</vt:lpstr>
      <vt:lpstr>Use a secure mode!</vt:lpstr>
      <vt:lpstr>Integrity Check Functions</vt:lpstr>
      <vt:lpstr>Hash functions</vt:lpstr>
      <vt:lpstr>Applications of hash functions</vt:lpstr>
      <vt:lpstr>Hash functions (message digest  functions)</vt:lpstr>
      <vt:lpstr>Properties of hash functions</vt:lpstr>
      <vt:lpstr>Frequently used hash functions</vt:lpstr>
      <vt:lpstr>A very good read about password hasing</vt:lpstr>
      <vt:lpstr>Why MD5 is weaker than higher bits having hashing algorithms? </vt:lpstr>
      <vt:lpstr>And the winner is?</vt:lpstr>
      <vt:lpstr>Keccak and sponge functions</vt:lpstr>
      <vt:lpstr>End of lecture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leif.nilsen@its.uio.no</dc:creator>
  <cp:lastModifiedBy>Furkan Gözükara</cp:lastModifiedBy>
  <cp:revision>12</cp:revision>
  <dcterms:created xsi:type="dcterms:W3CDTF">2020-09-27T23:21:02Z</dcterms:created>
  <dcterms:modified xsi:type="dcterms:W3CDTF">2020-10-22T21:35:58Z</dcterms:modified>
</cp:coreProperties>
</file>